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7" r:id="rId2"/>
    <p:sldId id="283" r:id="rId3"/>
    <p:sldId id="284" r:id="rId4"/>
    <p:sldId id="285" r:id="rId5"/>
    <p:sldId id="289" r:id="rId6"/>
    <p:sldId id="287" r:id="rId7"/>
    <p:sldId id="280" r:id="rId8"/>
    <p:sldId id="281" r:id="rId9"/>
    <p:sldId id="275" r:id="rId10"/>
    <p:sldId id="279" r:id="rId11"/>
    <p:sldId id="276" r:id="rId12"/>
    <p:sldId id="295" r:id="rId13"/>
    <p:sldId id="296" r:id="rId14"/>
    <p:sldId id="297" r:id="rId15"/>
    <p:sldId id="298" r:id="rId16"/>
    <p:sldId id="299" r:id="rId17"/>
    <p:sldId id="293" r:id="rId18"/>
    <p:sldId id="292" r:id="rId19"/>
    <p:sldId id="294" r:id="rId20"/>
    <p:sldId id="291" r:id="rId21"/>
    <p:sldId id="301" r:id="rId22"/>
    <p:sldId id="300" r:id="rId23"/>
    <p:sldId id="304" r:id="rId24"/>
    <p:sldId id="305" r:id="rId25"/>
    <p:sldId id="306" r:id="rId26"/>
    <p:sldId id="303"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122"/>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8" autoAdjust="0"/>
    <p:restoredTop sz="94672" autoAdjust="0"/>
  </p:normalViewPr>
  <p:slideViewPr>
    <p:cSldViewPr snapToGrid="0">
      <p:cViewPr varScale="1">
        <p:scale>
          <a:sx n="160" d="100"/>
          <a:sy n="160" d="100"/>
        </p:scale>
        <p:origin x="1512" y="144"/>
      </p:cViewPr>
      <p:guideLst/>
    </p:cSldViewPr>
  </p:slideViewPr>
  <p:outlineViewPr>
    <p:cViewPr>
      <p:scale>
        <a:sx n="33" d="100"/>
        <a:sy n="33" d="100"/>
      </p:scale>
      <p:origin x="0" y="-2011"/>
    </p:cViewPr>
  </p:outlineViewPr>
  <p:notesTextViewPr>
    <p:cViewPr>
      <p:scale>
        <a:sx n="1" d="1"/>
        <a:sy n="1" d="1"/>
      </p:scale>
      <p:origin x="0" y="0"/>
    </p:cViewPr>
  </p:notesTextViewPr>
  <p:sorterViewPr>
    <p:cViewPr>
      <p:scale>
        <a:sx n="100" d="100"/>
        <a:sy n="100" d="100"/>
      </p:scale>
      <p:origin x="0" y="-7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info@threewild.com" TargetMode="External"/><Relationship Id="rId7" Type="http://schemas.openxmlformats.org/officeDocument/2006/relationships/image" Target="../media/image5.png"/><Relationship Id="rId2" Type="http://schemas.openxmlformats.org/officeDocument/2006/relationships/hyperlink" Target="http://www.threewild.com/"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threewild.com?subject=PDS%20to%20PDMS%20Conversion..." TargetMode="External"/><Relationship Id="rId2" Type="http://schemas.openxmlformats.org/officeDocument/2006/relationships/hyperlink" Target="http://www.threewil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info@Threewild.com?subject=PDS%20to%20PDMS%20Conversion%20Costs" TargetMode="External"/><Relationship Id="rId2" Type="http://schemas.openxmlformats.org/officeDocument/2006/relationships/hyperlink" Target="http://www.threewild.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1585" y="5645339"/>
            <a:ext cx="11168743" cy="761222"/>
          </a:xfrm>
        </p:spPr>
        <p:txBody>
          <a:bodyPr>
            <a:noAutofit/>
          </a:bodyPr>
          <a:lstStyle/>
          <a:p>
            <a:pPr>
              <a:spcAft>
                <a:spcPts val="0"/>
              </a:spcAft>
            </a:pPr>
            <a:r>
              <a:rPr lang="en-AU" sz="1600" cap="none" dirty="0"/>
              <a:t>By </a:t>
            </a:r>
            <a:r>
              <a:rPr lang="en-AU" sz="1600" cap="none" dirty="0">
                <a:hlinkClick r:id="rId2"/>
              </a:rPr>
              <a:t>Threewild.com</a:t>
            </a:r>
            <a:r>
              <a:rPr lang="en-AU" sz="1600" cap="none" dirty="0"/>
              <a:t>, email </a:t>
            </a:r>
            <a:r>
              <a:rPr lang="en-AU" sz="1600" cap="none" dirty="0">
                <a:hlinkClick r:id="rId3"/>
              </a:rPr>
              <a:t>info@threewild.com</a:t>
            </a:r>
            <a:r>
              <a:rPr lang="en-AU" sz="1600" cap="none" dirty="0"/>
              <a:t>    Located in Australia</a:t>
            </a:r>
          </a:p>
          <a:p>
            <a:pPr>
              <a:spcAft>
                <a:spcPts val="0"/>
              </a:spcAft>
            </a:pPr>
            <a:r>
              <a:rPr lang="en-AU" sz="1600" cap="none" dirty="0"/>
              <a:t>28 years experience in PDS and PDMS design systems and projects in the Oil, Gas &amp; Mining industries</a:t>
            </a:r>
          </a:p>
        </p:txBody>
      </p:sp>
      <p:sp>
        <p:nvSpPr>
          <p:cNvPr id="5" name="Title 1"/>
          <p:cNvSpPr txBox="1">
            <a:spLocks/>
          </p:cNvSpPr>
          <p:nvPr/>
        </p:nvSpPr>
        <p:spPr>
          <a:xfrm>
            <a:off x="3686455" y="848274"/>
            <a:ext cx="4318841" cy="63614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800" cap="none" dirty="0">
                <a:solidFill>
                  <a:srgbClr val="FF0000"/>
                </a:solidFill>
                <a:effectLst>
                  <a:glow rad="38100">
                    <a:schemeClr val="bg1">
                      <a:lumMod val="65000"/>
                      <a:lumOff val="35000"/>
                      <a:alpha val="50000"/>
                    </a:schemeClr>
                  </a:glow>
                  <a:outerShdw blurRad="38100" dist="38100" dir="2700000" algn="tl">
                    <a:srgbClr val="000000">
                      <a:alpha val="43137"/>
                    </a:srgbClr>
                  </a:outerShdw>
                </a:effectLst>
              </a:rPr>
              <a:t>Three</a:t>
            </a:r>
            <a:r>
              <a:rPr lang="en-AU" sz="2800" cap="none" dirty="0">
                <a:effectLst>
                  <a:glow rad="38100">
                    <a:schemeClr val="bg1">
                      <a:lumMod val="65000"/>
                      <a:lumOff val="35000"/>
                      <a:alpha val="50000"/>
                    </a:schemeClr>
                  </a:glow>
                  <a:outerShdw blurRad="38100" dist="38100" dir="2700000" algn="tl">
                    <a:srgbClr val="000000">
                      <a:alpha val="43137"/>
                    </a:srgbClr>
                  </a:outerShdw>
                </a:effectLst>
              </a:rPr>
              <a:t> </a:t>
            </a:r>
            <a:r>
              <a:rPr lang="en-AU" sz="2800" cap="none" dirty="0">
                <a:solidFill>
                  <a:srgbClr val="FFC000"/>
                </a:solidFill>
                <a:effectLst>
                  <a:glow rad="38100">
                    <a:schemeClr val="bg1">
                      <a:lumMod val="65000"/>
                      <a:lumOff val="35000"/>
                      <a:alpha val="50000"/>
                    </a:schemeClr>
                  </a:glow>
                  <a:outerShdw blurRad="38100" dist="38100" dir="2700000" algn="tl">
                    <a:srgbClr val="000000">
                      <a:alpha val="43137"/>
                    </a:srgbClr>
                  </a:outerShdw>
                </a:effectLst>
              </a:rPr>
              <a:t>simple</a:t>
            </a:r>
            <a:r>
              <a:rPr lang="en-AU" sz="2800" cap="none" dirty="0">
                <a:effectLst>
                  <a:glow rad="38100">
                    <a:schemeClr val="bg1">
                      <a:lumMod val="65000"/>
                      <a:lumOff val="35000"/>
                      <a:alpha val="50000"/>
                    </a:schemeClr>
                  </a:glow>
                  <a:outerShdw blurRad="38100" dist="38100" dir="2700000" algn="tl">
                    <a:srgbClr val="000000">
                      <a:alpha val="43137"/>
                    </a:srgbClr>
                  </a:outerShdw>
                </a:effectLst>
              </a:rPr>
              <a:t> </a:t>
            </a:r>
            <a:r>
              <a:rPr lang="en-AU" sz="2800" cap="none" dirty="0">
                <a:solidFill>
                  <a:srgbClr val="00B050"/>
                </a:solidFill>
                <a:effectLst>
                  <a:glow rad="38100">
                    <a:schemeClr val="bg1">
                      <a:lumMod val="65000"/>
                      <a:lumOff val="35000"/>
                      <a:alpha val="50000"/>
                    </a:schemeClr>
                  </a:glow>
                  <a:outerShdw blurRad="38100" dist="38100" dir="2700000" algn="tl">
                    <a:srgbClr val="000000">
                      <a:alpha val="43137"/>
                    </a:srgbClr>
                  </a:outerShdw>
                </a:effectLst>
              </a:rPr>
              <a:t>steps</a:t>
            </a:r>
          </a:p>
        </p:txBody>
      </p:sp>
      <p:grpSp>
        <p:nvGrpSpPr>
          <p:cNvPr id="45" name="Group 44">
            <a:extLst>
              <a:ext uri="{FF2B5EF4-FFF2-40B4-BE49-F238E27FC236}">
                <a16:creationId xmlns:a16="http://schemas.microsoft.com/office/drawing/2014/main" id="{89A04E79-2872-4F30-9833-957F2F3857D3}"/>
              </a:ext>
            </a:extLst>
          </p:cNvPr>
          <p:cNvGrpSpPr/>
          <p:nvPr/>
        </p:nvGrpSpPr>
        <p:grpSpPr>
          <a:xfrm>
            <a:off x="91523" y="787599"/>
            <a:ext cx="10004479" cy="4493923"/>
            <a:chOff x="1080568" y="813348"/>
            <a:chExt cx="10004479" cy="4493923"/>
          </a:xfrm>
        </p:grpSpPr>
        <p:sp>
          <p:nvSpPr>
            <p:cNvPr id="29" name="TextBox 28">
              <a:extLst>
                <a:ext uri="{FF2B5EF4-FFF2-40B4-BE49-F238E27FC236}">
                  <a16:creationId xmlns:a16="http://schemas.microsoft.com/office/drawing/2014/main" id="{5F151D04-A5A3-4D92-BEBA-BDF402DCB29E}"/>
                </a:ext>
              </a:extLst>
            </p:cNvPr>
            <p:cNvSpPr txBox="1"/>
            <p:nvPr/>
          </p:nvSpPr>
          <p:spPr>
            <a:xfrm>
              <a:off x="8831180" y="4993548"/>
              <a:ext cx="2170873" cy="276999"/>
            </a:xfrm>
            <a:prstGeom prst="rect">
              <a:avLst/>
            </a:prstGeom>
            <a:noFill/>
          </p:spPr>
          <p:txBody>
            <a:bodyPr wrap="square" rtlCol="0">
              <a:spAutoFit/>
            </a:bodyPr>
            <a:lstStyle/>
            <a:p>
              <a:r>
                <a:rPr lang="en-AU" sz="1200" dirty="0"/>
                <a:t>* Full PDS data set required</a:t>
              </a:r>
            </a:p>
          </p:txBody>
        </p:sp>
        <p:grpSp>
          <p:nvGrpSpPr>
            <p:cNvPr id="43" name="Group 42">
              <a:extLst>
                <a:ext uri="{FF2B5EF4-FFF2-40B4-BE49-F238E27FC236}">
                  <a16:creationId xmlns:a16="http://schemas.microsoft.com/office/drawing/2014/main" id="{BA534E7D-AE37-4493-B830-186AFAD4F07A}"/>
                </a:ext>
              </a:extLst>
            </p:cNvPr>
            <p:cNvGrpSpPr/>
            <p:nvPr/>
          </p:nvGrpSpPr>
          <p:grpSpPr>
            <a:xfrm>
              <a:off x="1080568" y="813348"/>
              <a:ext cx="10004479" cy="4493923"/>
              <a:chOff x="1499091" y="1222220"/>
              <a:chExt cx="9942111" cy="4503344"/>
            </a:xfrm>
          </p:grpSpPr>
          <p:pic>
            <p:nvPicPr>
              <p:cNvPr id="38" name="Picture 37">
                <a:extLst>
                  <a:ext uri="{FF2B5EF4-FFF2-40B4-BE49-F238E27FC236}">
                    <a16:creationId xmlns:a16="http://schemas.microsoft.com/office/drawing/2014/main" id="{4EE6866F-7975-4117-A3AB-BB73EB1D1FB2}"/>
                  </a:ext>
                </a:extLst>
              </p:cNvPr>
              <p:cNvPicPr>
                <a:picLocks noChangeAspect="1"/>
              </p:cNvPicPr>
              <p:nvPr/>
            </p:nvPicPr>
            <p:blipFill>
              <a:blip r:embed="rId4"/>
              <a:stretch>
                <a:fillRect/>
              </a:stretch>
            </p:blipFill>
            <p:spPr>
              <a:xfrm rot="2553804">
                <a:off x="6360710" y="2405286"/>
                <a:ext cx="1912272" cy="1848450"/>
              </a:xfrm>
              <a:prstGeom prst="rect">
                <a:avLst/>
              </a:prstGeom>
            </p:spPr>
          </p:pic>
          <p:grpSp>
            <p:nvGrpSpPr>
              <p:cNvPr id="42" name="Group 41">
                <a:extLst>
                  <a:ext uri="{FF2B5EF4-FFF2-40B4-BE49-F238E27FC236}">
                    <a16:creationId xmlns:a16="http://schemas.microsoft.com/office/drawing/2014/main" id="{8FAC7B54-B0D9-40CA-A0BC-3FD2185D5E41}"/>
                  </a:ext>
                </a:extLst>
              </p:cNvPr>
              <p:cNvGrpSpPr/>
              <p:nvPr/>
            </p:nvGrpSpPr>
            <p:grpSpPr>
              <a:xfrm>
                <a:off x="1499091" y="1222220"/>
                <a:ext cx="9942111" cy="4503344"/>
                <a:chOff x="1499091" y="1222220"/>
                <a:chExt cx="9942111" cy="4503344"/>
              </a:xfrm>
            </p:grpSpPr>
            <p:grpSp>
              <p:nvGrpSpPr>
                <p:cNvPr id="28" name="Group 27">
                  <a:extLst>
                    <a:ext uri="{FF2B5EF4-FFF2-40B4-BE49-F238E27FC236}">
                      <a16:creationId xmlns:a16="http://schemas.microsoft.com/office/drawing/2014/main" id="{C6DE52E2-B682-4993-88E0-182EA847D005}"/>
                    </a:ext>
                  </a:extLst>
                </p:cNvPr>
                <p:cNvGrpSpPr/>
                <p:nvPr/>
              </p:nvGrpSpPr>
              <p:grpSpPr>
                <a:xfrm>
                  <a:off x="1499091" y="1222220"/>
                  <a:ext cx="9942111" cy="4481394"/>
                  <a:chOff x="1890977" y="763089"/>
                  <a:chExt cx="9942111" cy="4481394"/>
                </a:xfrm>
              </p:grpSpPr>
              <p:sp>
                <p:nvSpPr>
                  <p:cNvPr id="19" name="Plus Sign 18">
                    <a:extLst>
                      <a:ext uri="{FF2B5EF4-FFF2-40B4-BE49-F238E27FC236}">
                        <a16:creationId xmlns:a16="http://schemas.microsoft.com/office/drawing/2014/main" id="{00773902-C783-48E1-96A8-4A9EEB0E5B55}"/>
                      </a:ext>
                    </a:extLst>
                  </p:cNvPr>
                  <p:cNvSpPr/>
                  <p:nvPr/>
                </p:nvSpPr>
                <p:spPr>
                  <a:xfrm>
                    <a:off x="4392538" y="2273307"/>
                    <a:ext cx="543364" cy="53969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21" name="TextBox 20">
                    <a:extLst>
                      <a:ext uri="{FF2B5EF4-FFF2-40B4-BE49-F238E27FC236}">
                        <a16:creationId xmlns:a16="http://schemas.microsoft.com/office/drawing/2014/main" id="{7EF39CE6-7E39-4981-B977-B4C888F0C2FF}"/>
                      </a:ext>
                    </a:extLst>
                  </p:cNvPr>
                  <p:cNvSpPr txBox="1"/>
                  <p:nvPr/>
                </p:nvSpPr>
                <p:spPr>
                  <a:xfrm>
                    <a:off x="4328130" y="3353647"/>
                    <a:ext cx="961053" cy="830997"/>
                  </a:xfrm>
                  <a:prstGeom prst="rect">
                    <a:avLst/>
                  </a:prstGeom>
                  <a:noFill/>
                </p:spPr>
                <p:txBody>
                  <a:bodyPr wrap="square" rtlCol="0">
                    <a:spAutoFit/>
                  </a:bodyPr>
                  <a:lstStyle/>
                  <a:p>
                    <a:r>
                      <a:rPr lang="en-AU" sz="4800" dirty="0">
                        <a:solidFill>
                          <a:srgbClr val="FF0000"/>
                        </a:solidFill>
                      </a:rPr>
                      <a:t>or</a:t>
                    </a:r>
                  </a:p>
                </p:txBody>
              </p:sp>
              <p:grpSp>
                <p:nvGrpSpPr>
                  <p:cNvPr id="27" name="Group 26">
                    <a:extLst>
                      <a:ext uri="{FF2B5EF4-FFF2-40B4-BE49-F238E27FC236}">
                        <a16:creationId xmlns:a16="http://schemas.microsoft.com/office/drawing/2014/main" id="{04A042BC-F0EC-4E82-B707-11406FFD2E4E}"/>
                      </a:ext>
                    </a:extLst>
                  </p:cNvPr>
                  <p:cNvGrpSpPr/>
                  <p:nvPr/>
                </p:nvGrpSpPr>
                <p:grpSpPr>
                  <a:xfrm>
                    <a:off x="1890977" y="1561760"/>
                    <a:ext cx="9942111" cy="3682723"/>
                    <a:chOff x="1906601" y="1513554"/>
                    <a:chExt cx="9942111" cy="3682723"/>
                  </a:xfrm>
                </p:grpSpPr>
                <p:grpSp>
                  <p:nvGrpSpPr>
                    <p:cNvPr id="7" name="Group 6">
                      <a:extLst>
                        <a:ext uri="{FF2B5EF4-FFF2-40B4-BE49-F238E27FC236}">
                          <a16:creationId xmlns:a16="http://schemas.microsoft.com/office/drawing/2014/main" id="{CDD6A96A-D585-4B0A-A8D9-FACE1C937E82}"/>
                        </a:ext>
                      </a:extLst>
                    </p:cNvPr>
                    <p:cNvGrpSpPr/>
                    <p:nvPr/>
                  </p:nvGrpSpPr>
                  <p:grpSpPr>
                    <a:xfrm>
                      <a:off x="1906601" y="1513554"/>
                      <a:ext cx="9942111" cy="3682723"/>
                      <a:chOff x="1995787" y="1528935"/>
                      <a:chExt cx="9937169" cy="3805859"/>
                    </a:xfrm>
                  </p:grpSpPr>
                  <p:sp>
                    <p:nvSpPr>
                      <p:cNvPr id="9" name="Rectangle: Rounded Corners 8">
                        <a:extLst>
                          <a:ext uri="{FF2B5EF4-FFF2-40B4-BE49-F238E27FC236}">
                            <a16:creationId xmlns:a16="http://schemas.microsoft.com/office/drawing/2014/main" id="{C85D4C00-D717-4540-B490-3436905C2B40}"/>
                          </a:ext>
                        </a:extLst>
                      </p:cNvPr>
                      <p:cNvSpPr/>
                      <p:nvPr/>
                    </p:nvSpPr>
                    <p:spPr>
                      <a:xfrm>
                        <a:off x="1995787" y="1528941"/>
                        <a:ext cx="2321138" cy="1952625"/>
                      </a:xfrm>
                      <a:prstGeom prst="roundRect">
                        <a:avLst>
                          <a:gd name="adj" fmla="val 10000"/>
                        </a:avLst>
                      </a:prstGeom>
                      <a:blipFill>
                        <a:blip r:embed="rId5">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6C792565-42AE-40CD-933A-329E7584E34D}"/>
                          </a:ext>
                        </a:extLst>
                      </p:cNvPr>
                      <p:cNvSpPr>
                        <a:spLocks/>
                      </p:cNvSpPr>
                      <p:nvPr/>
                    </p:nvSpPr>
                    <p:spPr>
                      <a:xfrm>
                        <a:off x="3548262" y="1528935"/>
                        <a:ext cx="2321138" cy="708732"/>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t" anchorCtr="0">
                        <a:normAutofit fontScale="92500" lnSpcReduction="10000"/>
                      </a:bodyPr>
                      <a:lstStyle/>
                      <a:p>
                        <a:pPr marL="0" lvl="0" indent="0" algn="ctr" defTabSz="800100">
                          <a:lnSpc>
                            <a:spcPct val="90000"/>
                          </a:lnSpc>
                          <a:spcBef>
                            <a:spcPct val="0"/>
                          </a:spcBef>
                          <a:spcAft>
                            <a:spcPct val="35000"/>
                          </a:spcAft>
                          <a:buNone/>
                        </a:pPr>
                        <a:r>
                          <a:rPr lang="en-US" sz="1800" kern="1200" dirty="0"/>
                          <a:t>Provide your </a:t>
                        </a:r>
                        <a:r>
                          <a:rPr lang="en-US" sz="1800" kern="1200" dirty="0" err="1"/>
                          <a:t>Microstation</a:t>
                        </a:r>
                        <a:r>
                          <a:rPr lang="en-US" sz="1800" kern="1200" dirty="0"/>
                          <a:t> files</a:t>
                        </a:r>
                      </a:p>
                    </p:txBody>
                  </p:sp>
                  <p:sp>
                    <p:nvSpPr>
                      <p:cNvPr id="11" name="Freeform: Shape 10">
                        <a:extLst>
                          <a:ext uri="{FF2B5EF4-FFF2-40B4-BE49-F238E27FC236}">
                            <a16:creationId xmlns:a16="http://schemas.microsoft.com/office/drawing/2014/main" id="{D2B47196-03BD-416D-A8A2-C16EC5F8CD5B}"/>
                          </a:ext>
                        </a:extLst>
                      </p:cNvPr>
                      <p:cNvSpPr/>
                      <p:nvPr/>
                    </p:nvSpPr>
                    <p:spPr>
                      <a:xfrm>
                        <a:off x="6019479" y="2650735"/>
                        <a:ext cx="447102" cy="557737"/>
                      </a:xfrm>
                      <a:custGeom>
                        <a:avLst/>
                        <a:gdLst>
                          <a:gd name="connsiteX0" fmla="*/ 0 w 447102"/>
                          <a:gd name="connsiteY0" fmla="*/ 111547 h 557737"/>
                          <a:gd name="connsiteX1" fmla="*/ 223551 w 447102"/>
                          <a:gd name="connsiteY1" fmla="*/ 111547 h 557737"/>
                          <a:gd name="connsiteX2" fmla="*/ 223551 w 447102"/>
                          <a:gd name="connsiteY2" fmla="*/ 0 h 557737"/>
                          <a:gd name="connsiteX3" fmla="*/ 447102 w 447102"/>
                          <a:gd name="connsiteY3" fmla="*/ 278869 h 557737"/>
                          <a:gd name="connsiteX4" fmla="*/ 223551 w 447102"/>
                          <a:gd name="connsiteY4" fmla="*/ 557737 h 557737"/>
                          <a:gd name="connsiteX5" fmla="*/ 223551 w 447102"/>
                          <a:gd name="connsiteY5" fmla="*/ 446190 h 557737"/>
                          <a:gd name="connsiteX6" fmla="*/ 0 w 447102"/>
                          <a:gd name="connsiteY6" fmla="*/ 446190 h 557737"/>
                          <a:gd name="connsiteX7" fmla="*/ 0 w 447102"/>
                          <a:gd name="connsiteY7" fmla="*/ 111547 h 5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102" h="557737">
                            <a:moveTo>
                              <a:pt x="0" y="111547"/>
                            </a:moveTo>
                            <a:lnTo>
                              <a:pt x="223551" y="111547"/>
                            </a:lnTo>
                            <a:lnTo>
                              <a:pt x="223551" y="0"/>
                            </a:lnTo>
                            <a:lnTo>
                              <a:pt x="447102" y="278869"/>
                            </a:lnTo>
                            <a:lnTo>
                              <a:pt x="223551" y="557737"/>
                            </a:lnTo>
                            <a:lnTo>
                              <a:pt x="223551" y="446190"/>
                            </a:lnTo>
                            <a:lnTo>
                              <a:pt x="0" y="446190"/>
                            </a:lnTo>
                            <a:lnTo>
                              <a:pt x="0" y="1115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547" rIns="134131" bIns="111547"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14" name="Freeform: Shape 13">
                        <a:extLst>
                          <a:ext uri="{FF2B5EF4-FFF2-40B4-BE49-F238E27FC236}">
                            <a16:creationId xmlns:a16="http://schemas.microsoft.com/office/drawing/2014/main" id="{EC012CA8-D679-4C32-96A7-06440316D5D4}"/>
                          </a:ext>
                        </a:extLst>
                      </p:cNvPr>
                      <p:cNvSpPr/>
                      <p:nvPr/>
                    </p:nvSpPr>
                    <p:spPr>
                      <a:xfrm>
                        <a:off x="9033307" y="2602443"/>
                        <a:ext cx="447102" cy="557737"/>
                      </a:xfrm>
                      <a:custGeom>
                        <a:avLst/>
                        <a:gdLst>
                          <a:gd name="connsiteX0" fmla="*/ 0 w 447102"/>
                          <a:gd name="connsiteY0" fmla="*/ 111547 h 557737"/>
                          <a:gd name="connsiteX1" fmla="*/ 223551 w 447102"/>
                          <a:gd name="connsiteY1" fmla="*/ 111547 h 557737"/>
                          <a:gd name="connsiteX2" fmla="*/ 223551 w 447102"/>
                          <a:gd name="connsiteY2" fmla="*/ 0 h 557737"/>
                          <a:gd name="connsiteX3" fmla="*/ 447102 w 447102"/>
                          <a:gd name="connsiteY3" fmla="*/ 278869 h 557737"/>
                          <a:gd name="connsiteX4" fmla="*/ 223551 w 447102"/>
                          <a:gd name="connsiteY4" fmla="*/ 557737 h 557737"/>
                          <a:gd name="connsiteX5" fmla="*/ 223551 w 447102"/>
                          <a:gd name="connsiteY5" fmla="*/ 446190 h 557737"/>
                          <a:gd name="connsiteX6" fmla="*/ 0 w 447102"/>
                          <a:gd name="connsiteY6" fmla="*/ 446190 h 557737"/>
                          <a:gd name="connsiteX7" fmla="*/ 0 w 447102"/>
                          <a:gd name="connsiteY7" fmla="*/ 111547 h 5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102" h="557737">
                            <a:moveTo>
                              <a:pt x="0" y="111547"/>
                            </a:moveTo>
                            <a:lnTo>
                              <a:pt x="223551" y="111547"/>
                            </a:lnTo>
                            <a:lnTo>
                              <a:pt x="223551" y="0"/>
                            </a:lnTo>
                            <a:lnTo>
                              <a:pt x="447102" y="278869"/>
                            </a:lnTo>
                            <a:lnTo>
                              <a:pt x="223551" y="557737"/>
                            </a:lnTo>
                            <a:lnTo>
                              <a:pt x="223551" y="446190"/>
                            </a:lnTo>
                            <a:lnTo>
                              <a:pt x="0" y="446190"/>
                            </a:lnTo>
                            <a:lnTo>
                              <a:pt x="0" y="1115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547" rIns="134131" bIns="111547"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15" name="Rectangle: Rounded Corners 14">
                        <a:extLst>
                          <a:ext uri="{FF2B5EF4-FFF2-40B4-BE49-F238E27FC236}">
                            <a16:creationId xmlns:a16="http://schemas.microsoft.com/office/drawing/2014/main" id="{C1152E84-96E1-44A4-90AA-AAB073B2356F}"/>
                          </a:ext>
                        </a:extLst>
                      </p:cNvPr>
                      <p:cNvSpPr/>
                      <p:nvPr/>
                    </p:nvSpPr>
                    <p:spPr>
                      <a:xfrm>
                        <a:off x="9611818" y="1528941"/>
                        <a:ext cx="2321138" cy="1952625"/>
                      </a:xfrm>
                      <a:prstGeom prst="roundRect">
                        <a:avLst>
                          <a:gd name="adj" fmla="val 10000"/>
                        </a:avLst>
                      </a:prstGeom>
                      <a:blipFill>
                        <a:blip r:embed="rId6">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A421D4AE-6614-41F9-BC0A-5B7AD55416B8}"/>
                          </a:ext>
                        </a:extLst>
                      </p:cNvPr>
                      <p:cNvSpPr/>
                      <p:nvPr/>
                    </p:nvSpPr>
                    <p:spPr>
                      <a:xfrm>
                        <a:off x="9611818" y="3476542"/>
                        <a:ext cx="2321138" cy="1518012"/>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ctr" anchorCtr="0">
                        <a:noAutofit/>
                      </a:bodyPr>
                      <a:lstStyle/>
                      <a:p>
                        <a:pPr lvl="0" algn="ctr" defTabSz="800100">
                          <a:lnSpc>
                            <a:spcPct val="90000"/>
                          </a:lnSpc>
                          <a:spcBef>
                            <a:spcPct val="0"/>
                          </a:spcBef>
                          <a:spcAft>
                            <a:spcPct val="35000"/>
                          </a:spcAft>
                        </a:pPr>
                        <a:r>
                          <a:rPr lang="en-US" dirty="0"/>
                          <a:t>…and provide a fully functioning, intelligent &amp; unlocked </a:t>
                        </a:r>
                        <a:r>
                          <a:rPr lang="en-US" sz="1800" kern="1200" dirty="0"/>
                          <a:t>PDMS design database (&amp; catalogues*)</a:t>
                        </a:r>
                      </a:p>
                    </p:txBody>
                  </p:sp>
                  <p:sp>
                    <p:nvSpPr>
                      <p:cNvPr id="17" name="Freeform: Shape 16">
                        <a:extLst>
                          <a:ext uri="{FF2B5EF4-FFF2-40B4-BE49-F238E27FC236}">
                            <a16:creationId xmlns:a16="http://schemas.microsoft.com/office/drawing/2014/main" id="{5FD90C01-5EE0-447E-8F04-A81FDF77E720}"/>
                          </a:ext>
                        </a:extLst>
                      </p:cNvPr>
                      <p:cNvSpPr/>
                      <p:nvPr/>
                    </p:nvSpPr>
                    <p:spPr>
                      <a:xfrm>
                        <a:off x="3548262" y="2883887"/>
                        <a:ext cx="2321138" cy="746412"/>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t" anchorCtr="0">
                        <a:noAutofit/>
                      </a:bodyPr>
                      <a:lstStyle/>
                      <a:p>
                        <a:pPr marL="0" lvl="0" indent="0" algn="ctr" defTabSz="800100">
                          <a:lnSpc>
                            <a:spcPct val="90000"/>
                          </a:lnSpc>
                          <a:spcBef>
                            <a:spcPct val="0"/>
                          </a:spcBef>
                          <a:spcAft>
                            <a:spcPct val="35000"/>
                          </a:spcAft>
                          <a:buNone/>
                        </a:pPr>
                        <a:r>
                          <a:rPr lang="en-US" sz="1800" kern="1200" dirty="0"/>
                          <a:t>PDS Oracle RIS dump text files</a:t>
                        </a:r>
                        <a:endParaRPr lang="en-US" sz="1400" kern="1200" dirty="0"/>
                      </a:p>
                    </p:txBody>
                  </p:sp>
                  <p:sp>
                    <p:nvSpPr>
                      <p:cNvPr id="18" name="Freeform: Shape 17">
                        <a:extLst>
                          <a:ext uri="{FF2B5EF4-FFF2-40B4-BE49-F238E27FC236}">
                            <a16:creationId xmlns:a16="http://schemas.microsoft.com/office/drawing/2014/main" id="{3BC70B91-AEBD-4F9C-98BB-1CA868710971}"/>
                          </a:ext>
                        </a:extLst>
                      </p:cNvPr>
                      <p:cNvSpPr/>
                      <p:nvPr/>
                    </p:nvSpPr>
                    <p:spPr>
                      <a:xfrm>
                        <a:off x="3548262" y="4160676"/>
                        <a:ext cx="2321138" cy="746412"/>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t" anchorCtr="0">
                        <a:noAutofit/>
                      </a:bodyPr>
                      <a:lstStyle/>
                      <a:p>
                        <a:pPr marL="0" lvl="0" indent="0" algn="ctr" defTabSz="800100">
                          <a:lnSpc>
                            <a:spcPct val="90000"/>
                          </a:lnSpc>
                          <a:spcBef>
                            <a:spcPct val="0"/>
                          </a:spcBef>
                          <a:spcAft>
                            <a:spcPct val="35000"/>
                          </a:spcAft>
                          <a:buNone/>
                        </a:pPr>
                        <a:r>
                          <a:rPr lang="en-US" sz="1800" kern="1200" dirty="0"/>
                          <a:t>Smart Plant Design Review files</a:t>
                        </a:r>
                        <a:endParaRPr lang="en-US" sz="1400" kern="1200" dirty="0"/>
                      </a:p>
                    </p:txBody>
                  </p:sp>
                  <p:sp>
                    <p:nvSpPr>
                      <p:cNvPr id="20" name="Freeform: Shape 19">
                        <a:extLst>
                          <a:ext uri="{FF2B5EF4-FFF2-40B4-BE49-F238E27FC236}">
                            <a16:creationId xmlns:a16="http://schemas.microsoft.com/office/drawing/2014/main" id="{BB68CA36-D56B-424F-8CA9-0E166F02A6F1}"/>
                          </a:ext>
                        </a:extLst>
                      </p:cNvPr>
                      <p:cNvSpPr/>
                      <p:nvPr/>
                    </p:nvSpPr>
                    <p:spPr>
                      <a:xfrm>
                        <a:off x="3548262" y="4937201"/>
                        <a:ext cx="2321138" cy="397593"/>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t" anchorCtr="0">
                        <a:noAutofit/>
                      </a:bodyPr>
                      <a:lstStyle/>
                      <a:p>
                        <a:pPr marL="114300" lvl="1" indent="-114300" algn="ctr" defTabSz="622300">
                          <a:lnSpc>
                            <a:spcPct val="90000"/>
                          </a:lnSpc>
                          <a:spcBef>
                            <a:spcPct val="0"/>
                          </a:spcBef>
                          <a:spcAft>
                            <a:spcPct val="15000"/>
                          </a:spcAft>
                          <a:buChar char="•"/>
                        </a:pPr>
                        <a:r>
                          <a:rPr lang="en-US" sz="1400" kern="1200" dirty="0"/>
                          <a:t>Via secure FTP site</a:t>
                        </a:r>
                      </a:p>
                    </p:txBody>
                  </p:sp>
                  <p:sp>
                    <p:nvSpPr>
                      <p:cNvPr id="13" name="Freeform: Shape 12">
                        <a:extLst>
                          <a:ext uri="{FF2B5EF4-FFF2-40B4-BE49-F238E27FC236}">
                            <a16:creationId xmlns:a16="http://schemas.microsoft.com/office/drawing/2014/main" id="{9D579FEF-DF4D-4DE7-B936-3F8A984F88DD}"/>
                          </a:ext>
                        </a:extLst>
                      </p:cNvPr>
                      <p:cNvSpPr/>
                      <p:nvPr/>
                    </p:nvSpPr>
                    <p:spPr>
                      <a:xfrm>
                        <a:off x="6918650" y="2260500"/>
                        <a:ext cx="1759962" cy="1284138"/>
                      </a:xfrm>
                      <a:custGeom>
                        <a:avLst/>
                        <a:gdLst>
                          <a:gd name="connsiteX0" fmla="*/ 0 w 2321138"/>
                          <a:gd name="connsiteY0" fmla="*/ 195263 h 1952625"/>
                          <a:gd name="connsiteX1" fmla="*/ 195263 w 2321138"/>
                          <a:gd name="connsiteY1" fmla="*/ 0 h 1952625"/>
                          <a:gd name="connsiteX2" fmla="*/ 2125876 w 2321138"/>
                          <a:gd name="connsiteY2" fmla="*/ 0 h 1952625"/>
                          <a:gd name="connsiteX3" fmla="*/ 2321139 w 2321138"/>
                          <a:gd name="connsiteY3" fmla="*/ 195263 h 1952625"/>
                          <a:gd name="connsiteX4" fmla="*/ 2321138 w 2321138"/>
                          <a:gd name="connsiteY4" fmla="*/ 1757363 h 1952625"/>
                          <a:gd name="connsiteX5" fmla="*/ 2125875 w 2321138"/>
                          <a:gd name="connsiteY5" fmla="*/ 1952626 h 1952625"/>
                          <a:gd name="connsiteX6" fmla="*/ 195263 w 2321138"/>
                          <a:gd name="connsiteY6" fmla="*/ 1952625 h 1952625"/>
                          <a:gd name="connsiteX7" fmla="*/ 0 w 2321138"/>
                          <a:gd name="connsiteY7" fmla="*/ 1757362 h 1952625"/>
                          <a:gd name="connsiteX8" fmla="*/ 0 w 2321138"/>
                          <a:gd name="connsiteY8" fmla="*/ 19526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38" h="1952625">
                            <a:moveTo>
                              <a:pt x="0" y="195263"/>
                            </a:moveTo>
                            <a:cubicBezTo>
                              <a:pt x="0" y="87422"/>
                              <a:pt x="87422" y="0"/>
                              <a:pt x="195263" y="0"/>
                            </a:cubicBezTo>
                            <a:lnTo>
                              <a:pt x="2125876" y="0"/>
                            </a:lnTo>
                            <a:cubicBezTo>
                              <a:pt x="2233717" y="0"/>
                              <a:pt x="2321139" y="87422"/>
                              <a:pt x="2321139" y="195263"/>
                            </a:cubicBezTo>
                            <a:cubicBezTo>
                              <a:pt x="2321139" y="715963"/>
                              <a:pt x="2321138" y="1236663"/>
                              <a:pt x="2321138" y="1757363"/>
                            </a:cubicBezTo>
                            <a:cubicBezTo>
                              <a:pt x="2321138" y="1865204"/>
                              <a:pt x="2233716" y="1952626"/>
                              <a:pt x="2125875" y="1952626"/>
                            </a:cubicBezTo>
                            <a:lnTo>
                              <a:pt x="195263" y="1952625"/>
                            </a:lnTo>
                            <a:cubicBezTo>
                              <a:pt x="87422" y="1952625"/>
                              <a:pt x="0" y="1865203"/>
                              <a:pt x="0" y="1757362"/>
                            </a:cubicBezTo>
                            <a:lnTo>
                              <a:pt x="0" y="1952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770" tIns="125770" rIns="125770" bIns="125770" numCol="1" spcCol="1270" anchor="ctr" anchorCtr="0">
                        <a:noAutofit/>
                      </a:bodyPr>
                      <a:lstStyle/>
                      <a:p>
                        <a:pPr marL="0" lvl="0" indent="0" algn="ctr" defTabSz="800100">
                          <a:lnSpc>
                            <a:spcPct val="90000"/>
                          </a:lnSpc>
                          <a:spcBef>
                            <a:spcPct val="0"/>
                          </a:spcBef>
                          <a:spcAft>
                            <a:spcPct val="35000"/>
                          </a:spcAft>
                          <a:buNone/>
                        </a:pPr>
                        <a:r>
                          <a:rPr lang="en-US" sz="1800" kern="1200" dirty="0"/>
                          <a:t>We run them through our conversion software</a:t>
                        </a:r>
                      </a:p>
                    </p:txBody>
                  </p:sp>
                </p:grpSp>
                <p:pic>
                  <p:nvPicPr>
                    <p:cNvPr id="26" name="Picture 25">
                      <a:extLst>
                        <a:ext uri="{FF2B5EF4-FFF2-40B4-BE49-F238E27FC236}">
                          <a16:creationId xmlns:a16="http://schemas.microsoft.com/office/drawing/2014/main" id="{5B9B257B-3284-465B-ACED-8581B0AD8CDA}"/>
                        </a:ext>
                      </a:extLst>
                    </p:cNvPr>
                    <p:cNvPicPr>
                      <a:picLocks noChangeAspect="1"/>
                    </p:cNvPicPr>
                    <p:nvPr/>
                  </p:nvPicPr>
                  <p:blipFill>
                    <a:blip r:embed="rId7"/>
                    <a:stretch>
                      <a:fillRect/>
                    </a:stretch>
                  </p:blipFill>
                  <p:spPr>
                    <a:xfrm>
                      <a:off x="2419909" y="2649018"/>
                      <a:ext cx="874005" cy="1241087"/>
                    </a:xfrm>
                    <a:prstGeom prst="rect">
                      <a:avLst/>
                    </a:prstGeom>
                  </p:spPr>
                </p:pic>
              </p:grpSp>
              <p:sp>
                <p:nvSpPr>
                  <p:cNvPr id="32" name="TextBox 31">
                    <a:extLst>
                      <a:ext uri="{FF2B5EF4-FFF2-40B4-BE49-F238E27FC236}">
                        <a16:creationId xmlns:a16="http://schemas.microsoft.com/office/drawing/2014/main" id="{62C7B94D-1161-4904-A705-B71009BFA595}"/>
                      </a:ext>
                    </a:extLst>
                  </p:cNvPr>
                  <p:cNvSpPr txBox="1"/>
                  <p:nvPr/>
                </p:nvSpPr>
                <p:spPr>
                  <a:xfrm>
                    <a:off x="4386903" y="797320"/>
                    <a:ext cx="497129" cy="1015663"/>
                  </a:xfrm>
                  <a:prstGeom prst="rect">
                    <a:avLst/>
                  </a:prstGeom>
                  <a:noFill/>
                </p:spPr>
                <p:txBody>
                  <a:bodyPr wrap="square" rtlCol="0">
                    <a:spAutoFit/>
                  </a:bodyPr>
                  <a:lstStyle/>
                  <a:p>
                    <a:pPr algn="ctr"/>
                    <a:r>
                      <a:rPr lang="en-AU" sz="6000" dirty="0">
                        <a:solidFill>
                          <a:srgbClr val="FF0000"/>
                        </a:solidFill>
                        <a:latin typeface="Aharoni" panose="02010803020104030203" pitchFamily="2" charset="-79"/>
                        <a:cs typeface="Aharoni" panose="02010803020104030203" pitchFamily="2" charset="-79"/>
                      </a:rPr>
                      <a:t>1</a:t>
                    </a:r>
                  </a:p>
                </p:txBody>
              </p:sp>
              <p:sp>
                <p:nvSpPr>
                  <p:cNvPr id="33" name="TextBox 32">
                    <a:extLst>
                      <a:ext uri="{FF2B5EF4-FFF2-40B4-BE49-F238E27FC236}">
                        <a16:creationId xmlns:a16="http://schemas.microsoft.com/office/drawing/2014/main" id="{3B53FA3E-5048-40D1-A8F6-EEF6A0ECA193}"/>
                      </a:ext>
                    </a:extLst>
                  </p:cNvPr>
                  <p:cNvSpPr txBox="1"/>
                  <p:nvPr/>
                </p:nvSpPr>
                <p:spPr>
                  <a:xfrm>
                    <a:off x="7360892" y="1092667"/>
                    <a:ext cx="497129" cy="1015663"/>
                  </a:xfrm>
                  <a:prstGeom prst="rect">
                    <a:avLst/>
                  </a:prstGeom>
                  <a:noFill/>
                </p:spPr>
                <p:txBody>
                  <a:bodyPr wrap="square" rtlCol="0">
                    <a:spAutoFit/>
                  </a:bodyPr>
                  <a:lstStyle/>
                  <a:p>
                    <a:pPr algn="ctr"/>
                    <a:r>
                      <a:rPr lang="en-AU" sz="6000" dirty="0">
                        <a:solidFill>
                          <a:srgbClr val="FFC000"/>
                        </a:solidFill>
                        <a:latin typeface="Aharoni" panose="02010803020104030203" pitchFamily="2" charset="-79"/>
                        <a:cs typeface="Aharoni" panose="02010803020104030203" pitchFamily="2" charset="-79"/>
                      </a:rPr>
                      <a:t>2</a:t>
                    </a:r>
                  </a:p>
                </p:txBody>
              </p:sp>
              <p:sp>
                <p:nvSpPr>
                  <p:cNvPr id="34" name="TextBox 33">
                    <a:extLst>
                      <a:ext uri="{FF2B5EF4-FFF2-40B4-BE49-F238E27FC236}">
                        <a16:creationId xmlns:a16="http://schemas.microsoft.com/office/drawing/2014/main" id="{65606459-66B4-4709-A7A1-007BD010899C}"/>
                      </a:ext>
                    </a:extLst>
                  </p:cNvPr>
                  <p:cNvSpPr txBox="1"/>
                  <p:nvPr/>
                </p:nvSpPr>
                <p:spPr>
                  <a:xfrm>
                    <a:off x="10456181" y="763089"/>
                    <a:ext cx="497129" cy="1015663"/>
                  </a:xfrm>
                  <a:prstGeom prst="rect">
                    <a:avLst/>
                  </a:prstGeom>
                  <a:noFill/>
                </p:spPr>
                <p:txBody>
                  <a:bodyPr wrap="square" rtlCol="0">
                    <a:spAutoFit/>
                  </a:bodyPr>
                  <a:lstStyle/>
                  <a:p>
                    <a:pPr algn="ctr"/>
                    <a:r>
                      <a:rPr lang="en-AU" sz="6000" dirty="0">
                        <a:solidFill>
                          <a:srgbClr val="00B050"/>
                        </a:solidFill>
                        <a:latin typeface="Aharoni" panose="02010803020104030203" pitchFamily="2" charset="-79"/>
                        <a:cs typeface="Aharoni" panose="02010803020104030203" pitchFamily="2" charset="-79"/>
                      </a:rPr>
                      <a:t>3</a:t>
                    </a:r>
                  </a:p>
                </p:txBody>
              </p:sp>
            </p:grpSp>
            <p:pic>
              <p:nvPicPr>
                <p:cNvPr id="36" name="Picture 35">
                  <a:extLst>
                    <a:ext uri="{FF2B5EF4-FFF2-40B4-BE49-F238E27FC236}">
                      <a16:creationId xmlns:a16="http://schemas.microsoft.com/office/drawing/2014/main" id="{F264373A-BEF3-4C8B-9329-99F4A6D50072}"/>
                    </a:ext>
                  </a:extLst>
                </p:cNvPr>
                <p:cNvPicPr>
                  <a:picLocks noChangeAspect="1"/>
                </p:cNvPicPr>
                <p:nvPr/>
              </p:nvPicPr>
              <p:blipFill>
                <a:blip r:embed="rId8"/>
                <a:stretch>
                  <a:fillRect/>
                </a:stretch>
              </p:blipFill>
              <p:spPr>
                <a:xfrm>
                  <a:off x="1977003" y="4484476"/>
                  <a:ext cx="916563" cy="1241088"/>
                </a:xfrm>
                <a:prstGeom prst="rect">
                  <a:avLst/>
                </a:prstGeom>
              </p:spPr>
            </p:pic>
            <p:sp>
              <p:nvSpPr>
                <p:cNvPr id="39" name="TextBox 38">
                  <a:extLst>
                    <a:ext uri="{FF2B5EF4-FFF2-40B4-BE49-F238E27FC236}">
                      <a16:creationId xmlns:a16="http://schemas.microsoft.com/office/drawing/2014/main" id="{11386145-24F6-4E2E-A126-E47D34930069}"/>
                    </a:ext>
                  </a:extLst>
                </p:cNvPr>
                <p:cNvSpPr txBox="1"/>
                <p:nvPr/>
              </p:nvSpPr>
              <p:spPr>
                <a:xfrm>
                  <a:off x="2149347" y="4781854"/>
                  <a:ext cx="744219" cy="646331"/>
                </a:xfrm>
                <a:prstGeom prst="rect">
                  <a:avLst/>
                </a:prstGeom>
                <a:noFill/>
              </p:spPr>
              <p:txBody>
                <a:bodyPr wrap="square" rtlCol="0">
                  <a:spAutoFit/>
                </a:bodyPr>
                <a:lstStyle/>
                <a:p>
                  <a:r>
                    <a:rPr lang="en-AU" sz="1200" dirty="0">
                      <a:solidFill>
                        <a:schemeClr val="bg1"/>
                      </a:solidFill>
                      <a:latin typeface="Aharoni" panose="02010803020104030203" pitchFamily="2" charset="-79"/>
                      <a:cs typeface="Aharoni" panose="02010803020104030203" pitchFamily="2" charset="-79"/>
                    </a:rPr>
                    <a:t>*.</a:t>
                  </a:r>
                  <a:r>
                    <a:rPr lang="en-AU" sz="1200" dirty="0" err="1">
                      <a:solidFill>
                        <a:schemeClr val="bg1"/>
                      </a:solidFill>
                      <a:latin typeface="Aharoni" panose="02010803020104030203" pitchFamily="2" charset="-79"/>
                      <a:cs typeface="Aharoni" panose="02010803020104030203" pitchFamily="2" charset="-79"/>
                    </a:rPr>
                    <a:t>dgn</a:t>
                  </a:r>
                  <a:r>
                    <a:rPr lang="en-AU" sz="1200" dirty="0">
                      <a:solidFill>
                        <a:schemeClr val="bg1"/>
                      </a:solidFill>
                      <a:latin typeface="Aharoni" panose="02010803020104030203" pitchFamily="2" charset="-79"/>
                      <a:cs typeface="Aharoni" panose="02010803020104030203" pitchFamily="2" charset="-79"/>
                    </a:rPr>
                    <a:t>,</a:t>
                  </a:r>
                </a:p>
                <a:p>
                  <a:r>
                    <a:rPr lang="en-AU" sz="1200" dirty="0">
                      <a:solidFill>
                        <a:schemeClr val="bg1"/>
                      </a:solidFill>
                      <a:latin typeface="Aharoni" panose="02010803020104030203" pitchFamily="2" charset="-79"/>
                      <a:cs typeface="Aharoni" panose="02010803020104030203" pitchFamily="2" charset="-79"/>
                    </a:rPr>
                    <a:t>*.</a:t>
                  </a:r>
                  <a:r>
                    <a:rPr lang="en-AU" sz="1200" dirty="0" err="1">
                      <a:solidFill>
                        <a:schemeClr val="bg1"/>
                      </a:solidFill>
                      <a:latin typeface="Aharoni" panose="02010803020104030203" pitchFamily="2" charset="-79"/>
                      <a:cs typeface="Aharoni" panose="02010803020104030203" pitchFamily="2" charset="-79"/>
                    </a:rPr>
                    <a:t>prp</a:t>
                  </a:r>
                  <a:r>
                    <a:rPr lang="en-AU" sz="1200" dirty="0">
                      <a:solidFill>
                        <a:schemeClr val="bg1"/>
                      </a:solidFill>
                      <a:latin typeface="Aharoni" panose="02010803020104030203" pitchFamily="2" charset="-79"/>
                      <a:cs typeface="Aharoni" panose="02010803020104030203" pitchFamily="2" charset="-79"/>
                    </a:rPr>
                    <a:t>,</a:t>
                  </a:r>
                </a:p>
                <a:p>
                  <a:r>
                    <a:rPr lang="en-AU" sz="1200" dirty="0">
                      <a:solidFill>
                        <a:schemeClr val="bg1"/>
                      </a:solidFill>
                      <a:latin typeface="Aharoni" panose="02010803020104030203" pitchFamily="2" charset="-79"/>
                      <a:cs typeface="Aharoni" panose="02010803020104030203" pitchFamily="2" charset="-79"/>
                    </a:rPr>
                    <a:t>*.</a:t>
                  </a:r>
                  <a:r>
                    <a:rPr lang="en-AU" sz="1200" dirty="0" err="1">
                      <a:solidFill>
                        <a:schemeClr val="bg1"/>
                      </a:solidFill>
                      <a:latin typeface="Aharoni" panose="02010803020104030203" pitchFamily="2" charset="-79"/>
                      <a:cs typeface="Aharoni" panose="02010803020104030203" pitchFamily="2" charset="-79"/>
                    </a:rPr>
                    <a:t>drv</a:t>
                  </a:r>
                  <a:endParaRPr lang="en-AU" sz="1200" dirty="0">
                    <a:solidFill>
                      <a:schemeClr val="bg1"/>
                    </a:solidFill>
                    <a:latin typeface="Aharoni" panose="02010803020104030203" pitchFamily="2" charset="-79"/>
                    <a:cs typeface="Aharoni" panose="02010803020104030203" pitchFamily="2" charset="-79"/>
                  </a:endParaRPr>
                </a:p>
              </p:txBody>
            </p:sp>
            <p:sp>
              <p:nvSpPr>
                <p:cNvPr id="40" name="TextBox 39">
                  <a:extLst>
                    <a:ext uri="{FF2B5EF4-FFF2-40B4-BE49-F238E27FC236}">
                      <a16:creationId xmlns:a16="http://schemas.microsoft.com/office/drawing/2014/main" id="{ACE751D8-3B42-4ECC-9714-80A7D4D1C3F4}"/>
                    </a:ext>
                  </a:extLst>
                </p:cNvPr>
                <p:cNvSpPr txBox="1"/>
                <p:nvPr/>
              </p:nvSpPr>
              <p:spPr>
                <a:xfrm>
                  <a:off x="2214664" y="3453732"/>
                  <a:ext cx="744219" cy="461665"/>
                </a:xfrm>
                <a:prstGeom prst="rect">
                  <a:avLst/>
                </a:prstGeom>
                <a:noFill/>
              </p:spPr>
              <p:txBody>
                <a:bodyPr wrap="square" rtlCol="0">
                  <a:spAutoFit/>
                </a:bodyPr>
                <a:lstStyle/>
                <a:p>
                  <a:r>
                    <a:rPr lang="en-AU" sz="1200" dirty="0">
                      <a:solidFill>
                        <a:schemeClr val="bg1"/>
                      </a:solidFill>
                      <a:latin typeface="Aharoni" panose="02010803020104030203" pitchFamily="2" charset="-79"/>
                      <a:cs typeface="Aharoni" panose="02010803020104030203" pitchFamily="2" charset="-79"/>
                    </a:rPr>
                    <a:t>*.</a:t>
                  </a:r>
                  <a:r>
                    <a:rPr lang="en-AU" sz="1200" dirty="0" err="1">
                      <a:solidFill>
                        <a:schemeClr val="bg1"/>
                      </a:solidFill>
                      <a:latin typeface="Aharoni" panose="02010803020104030203" pitchFamily="2" charset="-79"/>
                      <a:cs typeface="Aharoni" panose="02010803020104030203" pitchFamily="2" charset="-79"/>
                    </a:rPr>
                    <a:t>dmp</a:t>
                  </a:r>
                  <a:r>
                    <a:rPr lang="en-AU" sz="1200" dirty="0">
                      <a:solidFill>
                        <a:schemeClr val="bg1"/>
                      </a:solidFill>
                      <a:latin typeface="Aharoni" panose="02010803020104030203" pitchFamily="2" charset="-79"/>
                      <a:cs typeface="Aharoni" panose="02010803020104030203" pitchFamily="2" charset="-79"/>
                    </a:rPr>
                    <a:t>,</a:t>
                  </a:r>
                </a:p>
                <a:p>
                  <a:r>
                    <a:rPr lang="en-AU" sz="1200" dirty="0">
                      <a:solidFill>
                        <a:schemeClr val="bg1"/>
                      </a:solidFill>
                      <a:latin typeface="Aharoni" panose="02010803020104030203" pitchFamily="2" charset="-79"/>
                      <a:cs typeface="Aharoni" panose="02010803020104030203" pitchFamily="2" charset="-79"/>
                    </a:rPr>
                    <a:t>*.l.t,</a:t>
                  </a:r>
                </a:p>
              </p:txBody>
            </p:sp>
          </p:grpSp>
        </p:grpSp>
      </p:grpSp>
      <p:sp>
        <p:nvSpPr>
          <p:cNvPr id="41" name="TextBox 40">
            <a:extLst>
              <a:ext uri="{FF2B5EF4-FFF2-40B4-BE49-F238E27FC236}">
                <a16:creationId xmlns:a16="http://schemas.microsoft.com/office/drawing/2014/main" id="{22F97CF6-43E6-4B50-9084-63601EF5C509}"/>
              </a:ext>
            </a:extLst>
          </p:cNvPr>
          <p:cNvSpPr txBox="1"/>
          <p:nvPr/>
        </p:nvSpPr>
        <p:spPr>
          <a:xfrm>
            <a:off x="605099" y="6568920"/>
            <a:ext cx="11195479" cy="276999"/>
          </a:xfrm>
          <a:prstGeom prst="rect">
            <a:avLst/>
          </a:prstGeom>
          <a:noFill/>
        </p:spPr>
        <p:txBody>
          <a:bodyPr wrap="square" rtlCol="0">
            <a:spAutoFit/>
          </a:bodyPr>
          <a:lstStyle/>
          <a:p>
            <a:r>
              <a:rPr lang="en-AU" sz="1200" dirty="0">
                <a:solidFill>
                  <a:schemeClr val="bg1"/>
                </a:solidFill>
              </a:rPr>
              <a:t>Intergraph Smart Plant Design Review conversion to PDMS E3D PDS translate convert modify save as Navisworks</a:t>
            </a:r>
          </a:p>
        </p:txBody>
      </p:sp>
      <p:sp>
        <p:nvSpPr>
          <p:cNvPr id="44" name="Title 1">
            <a:extLst>
              <a:ext uri="{FF2B5EF4-FFF2-40B4-BE49-F238E27FC236}">
                <a16:creationId xmlns:a16="http://schemas.microsoft.com/office/drawing/2014/main" id="{123F8C26-F822-4B3A-8F2B-1D5367F46BFD}"/>
              </a:ext>
            </a:extLst>
          </p:cNvPr>
          <p:cNvSpPr txBox="1">
            <a:spLocks/>
          </p:cNvSpPr>
          <p:nvPr/>
        </p:nvSpPr>
        <p:spPr>
          <a:xfrm>
            <a:off x="1877468" y="95550"/>
            <a:ext cx="8650739" cy="966328"/>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800" cap="none" dirty="0">
                <a:effectLst>
                  <a:glow rad="38100">
                    <a:schemeClr val="bg1">
                      <a:lumMod val="65000"/>
                      <a:lumOff val="35000"/>
                      <a:alpha val="50000"/>
                    </a:schemeClr>
                  </a:glow>
                  <a:outerShdw blurRad="38100" dist="38100" dir="2700000" algn="tl">
                    <a:srgbClr val="000000">
                      <a:alpha val="43137"/>
                    </a:srgbClr>
                  </a:outerShdw>
                </a:effectLst>
              </a:rPr>
              <a:t>Smart Plant PDS or Design Review conversion to </a:t>
            </a:r>
            <a:r>
              <a:rPr lang="en-AU" sz="2800" cap="none" dirty="0" err="1">
                <a:effectLst>
                  <a:glow rad="38100">
                    <a:schemeClr val="bg1">
                      <a:lumMod val="65000"/>
                      <a:lumOff val="35000"/>
                      <a:alpha val="50000"/>
                    </a:schemeClr>
                  </a:glow>
                  <a:outerShdw blurRad="38100" dist="38100" dir="2700000" algn="tl">
                    <a:srgbClr val="000000">
                      <a:alpha val="43137"/>
                    </a:srgbClr>
                  </a:outerShdw>
                </a:effectLst>
              </a:rPr>
              <a:t>Aveva</a:t>
            </a:r>
            <a:r>
              <a:rPr lang="en-AU" sz="2800" cap="none" dirty="0">
                <a:effectLst>
                  <a:glow rad="38100">
                    <a:schemeClr val="bg1">
                      <a:lumMod val="65000"/>
                      <a:lumOff val="35000"/>
                      <a:alpha val="50000"/>
                    </a:schemeClr>
                  </a:glow>
                  <a:outerShdw blurRad="38100" dist="38100" dir="2700000" algn="tl">
                    <a:srgbClr val="000000">
                      <a:alpha val="43137"/>
                    </a:srgbClr>
                  </a:outerShdw>
                </a:effectLst>
              </a:rPr>
              <a:t> PDMS / E3D</a:t>
            </a:r>
          </a:p>
        </p:txBody>
      </p:sp>
      <p:sp>
        <p:nvSpPr>
          <p:cNvPr id="35" name="Rectangle: Rounded Corners 34">
            <a:extLst>
              <a:ext uri="{FF2B5EF4-FFF2-40B4-BE49-F238E27FC236}">
                <a16:creationId xmlns:a16="http://schemas.microsoft.com/office/drawing/2014/main" id="{007EB2FB-B681-4820-A6CD-7CC8F1866630}"/>
              </a:ext>
            </a:extLst>
          </p:cNvPr>
          <p:cNvSpPr/>
          <p:nvPr/>
        </p:nvSpPr>
        <p:spPr>
          <a:xfrm>
            <a:off x="9156998" y="6476186"/>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37" name="Rectangle 36">
            <a:extLst>
              <a:ext uri="{FF2B5EF4-FFF2-40B4-BE49-F238E27FC236}">
                <a16:creationId xmlns:a16="http://schemas.microsoft.com/office/drawing/2014/main" id="{24808CCC-E234-48DE-8FC7-E08A5D8460F1}"/>
              </a:ext>
            </a:extLst>
          </p:cNvPr>
          <p:cNvSpPr/>
          <p:nvPr/>
        </p:nvSpPr>
        <p:spPr>
          <a:xfrm>
            <a:off x="178978" y="155711"/>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8559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8560"/>
            <a:ext cx="12192000" cy="4420080"/>
          </a:xfrm>
          <a:prstGeom prst="rect">
            <a:avLst/>
          </a:prstGeom>
        </p:spPr>
      </p:pic>
      <p:grpSp>
        <p:nvGrpSpPr>
          <p:cNvPr id="11" name="Group 10"/>
          <p:cNvGrpSpPr/>
          <p:nvPr/>
        </p:nvGrpSpPr>
        <p:grpSpPr>
          <a:xfrm>
            <a:off x="405137" y="2941268"/>
            <a:ext cx="9327948" cy="1601756"/>
            <a:chOff x="405137" y="3601668"/>
            <a:chExt cx="9327948" cy="1601756"/>
          </a:xfrm>
        </p:grpSpPr>
        <p:sp>
          <p:nvSpPr>
            <p:cNvPr id="6" name="Rectangle 5"/>
            <p:cNvSpPr/>
            <p:nvPr/>
          </p:nvSpPr>
          <p:spPr>
            <a:xfrm>
              <a:off x="405137" y="3601668"/>
              <a:ext cx="2494618" cy="25254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Bent-Up 6"/>
            <p:cNvSpPr/>
            <p:nvPr/>
          </p:nvSpPr>
          <p:spPr>
            <a:xfrm rot="16200000" flipH="1" flipV="1">
              <a:off x="6311879" y="2755931"/>
              <a:ext cx="1066308" cy="3427481"/>
            </a:xfrm>
            <a:prstGeom prst="bentUpArrow">
              <a:avLst>
                <a:gd name="adj1" fmla="val 5512"/>
                <a:gd name="adj2" fmla="val 13322"/>
                <a:gd name="adj3" fmla="val 14646"/>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899755" y="3746377"/>
              <a:ext cx="2595523" cy="19014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8558774" y="4203358"/>
              <a:ext cx="1174311" cy="1000066"/>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TextBox 9"/>
          <p:cNvSpPr txBox="1"/>
          <p:nvPr/>
        </p:nvSpPr>
        <p:spPr>
          <a:xfrm>
            <a:off x="137520" y="1598226"/>
            <a:ext cx="5078494" cy="646331"/>
          </a:xfrm>
          <a:prstGeom prst="rect">
            <a:avLst/>
          </a:prstGeom>
          <a:solidFill>
            <a:srgbClr val="BC3122"/>
          </a:solidFill>
        </p:spPr>
        <p:txBody>
          <a:bodyPr wrap="square" rtlCol="0">
            <a:spAutoFit/>
          </a:bodyPr>
          <a:lstStyle/>
          <a:p>
            <a:r>
              <a:rPr lang="en-AU" dirty="0"/>
              <a:t>Nozzle references will be created allowing connection of new piping and isometrics</a:t>
            </a:r>
          </a:p>
        </p:txBody>
      </p:sp>
      <p:pic>
        <p:nvPicPr>
          <p:cNvPr id="13" name="Picture 12"/>
          <p:cNvPicPr>
            <a:picLocks noChangeAspect="1"/>
          </p:cNvPicPr>
          <p:nvPr/>
        </p:nvPicPr>
        <p:blipFill>
          <a:blip r:embed="rId3"/>
          <a:stretch>
            <a:fillRect/>
          </a:stretch>
        </p:blipFill>
        <p:spPr>
          <a:xfrm>
            <a:off x="8883933" y="903832"/>
            <a:ext cx="2562404" cy="3523306"/>
          </a:xfrm>
          <a:prstGeom prst="rect">
            <a:avLst/>
          </a:prstGeom>
        </p:spPr>
      </p:pic>
      <p:sp>
        <p:nvSpPr>
          <p:cNvPr id="12" name="Title 1"/>
          <p:cNvSpPr txBox="1">
            <a:spLocks/>
          </p:cNvSpPr>
          <p:nvPr/>
        </p:nvSpPr>
        <p:spPr>
          <a:xfrm>
            <a:off x="1751012" y="40539"/>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Nozzles</a:t>
            </a:r>
          </a:p>
        </p:txBody>
      </p:sp>
      <p:sp>
        <p:nvSpPr>
          <p:cNvPr id="14" name="Rectangle: Rounded Corners 13"/>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399678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0"/>
                                        <p:tgtEl>
                                          <p:spTgt spid="11"/>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99" y="689948"/>
            <a:ext cx="7200644" cy="5082472"/>
          </a:xfrm>
          <a:prstGeom prst="rect">
            <a:avLst/>
          </a:prstGeom>
        </p:spPr>
      </p:pic>
      <p:grpSp>
        <p:nvGrpSpPr>
          <p:cNvPr id="14" name="Group 13"/>
          <p:cNvGrpSpPr/>
          <p:nvPr/>
        </p:nvGrpSpPr>
        <p:grpSpPr>
          <a:xfrm>
            <a:off x="4660776" y="413438"/>
            <a:ext cx="7300405" cy="4702992"/>
            <a:chOff x="4660776" y="779198"/>
            <a:chExt cx="7300405" cy="4702992"/>
          </a:xfrm>
        </p:grpSpPr>
        <p:sp>
          <p:nvSpPr>
            <p:cNvPr id="26" name="Rectangle 25"/>
            <p:cNvSpPr/>
            <p:nvPr/>
          </p:nvSpPr>
          <p:spPr>
            <a:xfrm>
              <a:off x="4660776" y="1055709"/>
              <a:ext cx="2485747" cy="2699546"/>
            </a:xfrm>
            <a:prstGeom prst="rect">
              <a:avLst/>
            </a:prstGeom>
            <a:noFill/>
            <a:ln w="50800">
              <a:solidFill>
                <a:srgbClr val="006C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7577561" y="779199"/>
              <a:ext cx="4383620" cy="4702991"/>
            </a:xfrm>
            <a:prstGeom prst="rect">
              <a:avLst/>
            </a:prstGeom>
          </p:spPr>
        </p:pic>
        <p:sp>
          <p:nvSpPr>
            <p:cNvPr id="10" name="Rectangle 9"/>
            <p:cNvSpPr/>
            <p:nvPr/>
          </p:nvSpPr>
          <p:spPr>
            <a:xfrm>
              <a:off x="7594377" y="779198"/>
              <a:ext cx="4366804" cy="4702991"/>
            </a:xfrm>
            <a:prstGeom prst="rect">
              <a:avLst/>
            </a:prstGeom>
            <a:noFill/>
            <a:ln w="82550">
              <a:solidFill>
                <a:srgbClr val="006C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p:nvCxnSpPr>
          <p:spPr>
            <a:xfrm flipV="1">
              <a:off x="7146523" y="779198"/>
              <a:ext cx="447854" cy="276510"/>
            </a:xfrm>
            <a:prstGeom prst="line">
              <a:avLst/>
            </a:prstGeom>
            <a:noFill/>
            <a:ln w="82550">
              <a:solidFill>
                <a:srgbClr val="006C31"/>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cxnSpLocks/>
            </p:cNvCxnSpPr>
            <p:nvPr/>
          </p:nvCxnSpPr>
          <p:spPr>
            <a:xfrm>
              <a:off x="7146523" y="3755254"/>
              <a:ext cx="464670" cy="1726935"/>
            </a:xfrm>
            <a:prstGeom prst="line">
              <a:avLst/>
            </a:prstGeom>
            <a:noFill/>
            <a:ln w="82550">
              <a:solidFill>
                <a:srgbClr val="006C31"/>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5" name="Title 1"/>
          <p:cNvSpPr txBox="1">
            <a:spLocks/>
          </p:cNvSpPr>
          <p:nvPr/>
        </p:nvSpPr>
        <p:spPr>
          <a:xfrm>
            <a:off x="1751012" y="10858"/>
            <a:ext cx="8676222" cy="48698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Isometrics</a:t>
            </a:r>
          </a:p>
        </p:txBody>
      </p:sp>
      <p:sp>
        <p:nvSpPr>
          <p:cNvPr id="9" name="Rectangle 8"/>
          <p:cNvSpPr/>
          <p:nvPr/>
        </p:nvSpPr>
        <p:spPr>
          <a:xfrm>
            <a:off x="10511162" y="626503"/>
            <a:ext cx="896644" cy="398811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4368800" y="3452939"/>
            <a:ext cx="2995672" cy="2308324"/>
          </a:xfrm>
          <a:prstGeom prst="rect">
            <a:avLst/>
          </a:prstGeom>
          <a:solidFill>
            <a:srgbClr val="BC3122"/>
          </a:solidFill>
        </p:spPr>
        <p:txBody>
          <a:bodyPr wrap="square" rtlCol="0">
            <a:spAutoFit/>
          </a:bodyPr>
          <a:lstStyle/>
          <a:p>
            <a:r>
              <a:rPr lang="en-AU" dirty="0"/>
              <a:t>Allows </a:t>
            </a:r>
            <a:r>
              <a:rPr lang="en-AU" dirty="0" err="1"/>
              <a:t>Isodraft</a:t>
            </a:r>
            <a:r>
              <a:rPr lang="en-AU" dirty="0"/>
              <a:t> isometrics to be generated and issued for fabrication with accurate dimensional pipe class information and part numbers from original PDS data</a:t>
            </a:r>
          </a:p>
        </p:txBody>
      </p:sp>
      <p:sp>
        <p:nvSpPr>
          <p:cNvPr id="12" name="Rectangle: Rounded Corners 11"/>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31798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2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01" y="1609280"/>
            <a:ext cx="6994887" cy="4246098"/>
          </a:xfrm>
          <a:prstGeom prst="rect">
            <a:avLst/>
          </a:prstGeom>
        </p:spPr>
      </p:pic>
      <p:sp>
        <p:nvSpPr>
          <p:cNvPr id="5" name="TextBox 4"/>
          <p:cNvSpPr txBox="1"/>
          <p:nvPr/>
        </p:nvSpPr>
        <p:spPr>
          <a:xfrm>
            <a:off x="3999399" y="1003911"/>
            <a:ext cx="5191087"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Our hierarchy shows fittings associated with its Line Number enabling easy navigation </a:t>
            </a:r>
          </a:p>
        </p:txBody>
      </p:sp>
      <p:cxnSp>
        <p:nvCxnSpPr>
          <p:cNvPr id="8" name="Straight Arrow Connector 7"/>
          <p:cNvCxnSpPr>
            <a:stCxn id="21" idx="1"/>
          </p:cNvCxnSpPr>
          <p:nvPr/>
        </p:nvCxnSpPr>
        <p:spPr>
          <a:xfrm flipH="1" flipV="1">
            <a:off x="4188745" y="2256345"/>
            <a:ext cx="857219" cy="8748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83897" y="1788372"/>
            <a:ext cx="1439497"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Line Number</a:t>
            </a:r>
          </a:p>
        </p:txBody>
      </p:sp>
      <p:sp>
        <p:nvSpPr>
          <p:cNvPr id="21" name="TextBox 20"/>
          <p:cNvSpPr txBox="1"/>
          <p:nvPr/>
        </p:nvSpPr>
        <p:spPr>
          <a:xfrm>
            <a:off x="5045963" y="2189332"/>
            <a:ext cx="1272010"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Fitting</a:t>
            </a:r>
          </a:p>
        </p:txBody>
      </p:sp>
      <p:sp>
        <p:nvSpPr>
          <p:cNvPr id="14" name="TextBox 13"/>
          <p:cNvSpPr txBox="1"/>
          <p:nvPr/>
        </p:nvSpPr>
        <p:spPr>
          <a:xfrm>
            <a:off x="8910110" y="2333773"/>
            <a:ext cx="1742789" cy="742319"/>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Insulation shown on all fittings </a:t>
            </a:r>
          </a:p>
          <a:p>
            <a:pPr algn="ctr"/>
            <a:r>
              <a:rPr lang="en-AU" sz="1408" dirty="0">
                <a:solidFill>
                  <a:schemeClr val="bg1"/>
                </a:solidFill>
              </a:rPr>
              <a:t>(25% translucent)</a:t>
            </a:r>
          </a:p>
        </p:txBody>
      </p:sp>
      <p:cxnSp>
        <p:nvCxnSpPr>
          <p:cNvPr id="16" name="Straight Arrow Connector 15"/>
          <p:cNvCxnSpPr>
            <a:stCxn id="18" idx="1"/>
          </p:cNvCxnSpPr>
          <p:nvPr/>
        </p:nvCxnSpPr>
        <p:spPr>
          <a:xfrm flipH="1">
            <a:off x="4055288" y="1942869"/>
            <a:ext cx="428608" cy="19549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81500" y="2694876"/>
            <a:ext cx="428611" cy="1418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51999" y="2892465"/>
            <a:ext cx="1742789"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No Insulation on this line</a:t>
            </a:r>
          </a:p>
        </p:txBody>
      </p:sp>
      <p:cxnSp>
        <p:nvCxnSpPr>
          <p:cNvPr id="22" name="Straight Arrow Connector 21"/>
          <p:cNvCxnSpPr>
            <a:stCxn id="20" idx="3"/>
          </p:cNvCxnSpPr>
          <p:nvPr/>
        </p:nvCxnSpPr>
        <p:spPr>
          <a:xfrm flipV="1">
            <a:off x="6794787" y="2676457"/>
            <a:ext cx="413006" cy="4788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1"/>
          </p:cNvCxnSpPr>
          <p:nvPr/>
        </p:nvCxnSpPr>
        <p:spPr>
          <a:xfrm flipH="1">
            <a:off x="6506423" y="2704933"/>
            <a:ext cx="2403686" cy="204360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751012" y="40539"/>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Piping</a:t>
            </a:r>
          </a:p>
        </p:txBody>
      </p:sp>
      <p:sp>
        <p:nvSpPr>
          <p:cNvPr id="17" name="Rectangle: Rounded Corners 16"/>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23" name="Rectangle 22"/>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274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26" presetClass="emph" presetSubtype="0" repeatCount="2000" fill="hold" grpId="0" nodeType="after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26" presetClass="emph" presetSubtype="0" repeatCount="2000" fill="hold" grpId="0" nodeType="after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000"/>
                            </p:stCondLst>
                            <p:childTnLst>
                              <p:par>
                                <p:cTn id="33" presetID="26" presetClass="emph" presetSubtype="0" repeatCount="2000" fill="hold" grpId="0" nodeType="afterEffect">
                                  <p:stCondLst>
                                    <p:cond delay="0"/>
                                  </p:stCondLst>
                                  <p:childTnLst>
                                    <p:animEffect transition="out" filter="fade">
                                      <p:cBhvr>
                                        <p:cTn id="34" dur="500" tmFilter="0, 0; .2, .5; .8, .5; 1, 0"/>
                                        <p:tgtEl>
                                          <p:spTgt spid="20"/>
                                        </p:tgtEl>
                                      </p:cBhvr>
                                    </p:animEffect>
                                    <p:animScale>
                                      <p:cBhvr>
                                        <p:cTn id="35" dur="250" autoRev="1" fill="hold"/>
                                        <p:tgtEl>
                                          <p:spTgt spid="20"/>
                                        </p:tgtEl>
                                      </p:cBhvr>
                                      <p:by x="105000" y="105000"/>
                                    </p:animScale>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3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4" grpId="0" animBg="1"/>
      <p:bldP spid="20"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381" y="1587484"/>
            <a:ext cx="7091729" cy="4268446"/>
          </a:xfrm>
          <a:prstGeom prst="rect">
            <a:avLst/>
          </a:prstGeom>
        </p:spPr>
      </p:pic>
      <p:sp>
        <p:nvSpPr>
          <p:cNvPr id="5" name="TextBox 4"/>
          <p:cNvSpPr txBox="1"/>
          <p:nvPr/>
        </p:nvSpPr>
        <p:spPr>
          <a:xfrm>
            <a:off x="3999399" y="1003911"/>
            <a:ext cx="5191087"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Details of fitting descriptions transferred through</a:t>
            </a:r>
          </a:p>
        </p:txBody>
      </p:sp>
      <p:sp>
        <p:nvSpPr>
          <p:cNvPr id="18" name="TextBox 17"/>
          <p:cNvSpPr txBox="1"/>
          <p:nvPr/>
        </p:nvSpPr>
        <p:spPr>
          <a:xfrm>
            <a:off x="4814343" y="1861274"/>
            <a:ext cx="4951318"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Hover mouse over </a:t>
            </a:r>
            <a:r>
              <a:rPr lang="en-AU" sz="1408" dirty="0" err="1">
                <a:solidFill>
                  <a:schemeClr val="bg1"/>
                </a:solidFill>
              </a:rPr>
              <a:t>SUBElement</a:t>
            </a:r>
            <a:r>
              <a:rPr lang="en-AU" sz="1408" dirty="0">
                <a:solidFill>
                  <a:schemeClr val="bg1"/>
                </a:solidFill>
              </a:rPr>
              <a:t> to show</a:t>
            </a:r>
          </a:p>
          <a:p>
            <a:pPr algn="ctr"/>
            <a:r>
              <a:rPr lang="en-AU" sz="1408" dirty="0">
                <a:solidFill>
                  <a:schemeClr val="bg1"/>
                </a:solidFill>
              </a:rPr>
              <a:t>fitting Part Number &amp; Description</a:t>
            </a:r>
          </a:p>
        </p:txBody>
      </p:sp>
      <p:sp>
        <p:nvSpPr>
          <p:cNvPr id="14" name="TextBox 13"/>
          <p:cNvSpPr txBox="1"/>
          <p:nvPr/>
        </p:nvSpPr>
        <p:spPr>
          <a:xfrm>
            <a:off x="9027805" y="3356095"/>
            <a:ext cx="1742789" cy="958980"/>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Individual fitting shapes selectable in hierarchy</a:t>
            </a:r>
          </a:p>
        </p:txBody>
      </p:sp>
      <p:cxnSp>
        <p:nvCxnSpPr>
          <p:cNvPr id="16" name="Straight Arrow Connector 15"/>
          <p:cNvCxnSpPr>
            <a:stCxn id="18" idx="1"/>
          </p:cNvCxnSpPr>
          <p:nvPr/>
        </p:nvCxnSpPr>
        <p:spPr>
          <a:xfrm flipH="1">
            <a:off x="4315493" y="2124103"/>
            <a:ext cx="498850" cy="1598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92079" y="2283946"/>
            <a:ext cx="1218412" cy="14666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1"/>
          </p:cNvCxnSpPr>
          <p:nvPr/>
        </p:nvCxnSpPr>
        <p:spPr>
          <a:xfrm flipH="1" flipV="1">
            <a:off x="8072670" y="3564067"/>
            <a:ext cx="955135" cy="27151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21261" y="2190972"/>
            <a:ext cx="1394230" cy="191701"/>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sp>
        <p:nvSpPr>
          <p:cNvPr id="23" name="Rectangle 22"/>
          <p:cNvSpPr/>
          <p:nvPr/>
        </p:nvSpPr>
        <p:spPr>
          <a:xfrm>
            <a:off x="4152529" y="2411522"/>
            <a:ext cx="380245" cy="143430"/>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sp>
        <p:nvSpPr>
          <p:cNvPr id="25" name="Rectangle 24"/>
          <p:cNvSpPr/>
          <p:nvPr/>
        </p:nvSpPr>
        <p:spPr>
          <a:xfrm>
            <a:off x="3557757" y="2637824"/>
            <a:ext cx="4016972" cy="172683"/>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cxnSp>
        <p:nvCxnSpPr>
          <p:cNvPr id="26" name="Straight Arrow Connector 25"/>
          <p:cNvCxnSpPr/>
          <p:nvPr/>
        </p:nvCxnSpPr>
        <p:spPr>
          <a:xfrm flipH="1">
            <a:off x="7239752" y="2366818"/>
            <a:ext cx="534153" cy="27100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flipH="1" flipV="1">
            <a:off x="3717966" y="3539495"/>
            <a:ext cx="5309838" cy="29609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751012" y="40539"/>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Piping</a:t>
            </a:r>
          </a:p>
        </p:txBody>
      </p:sp>
      <p:sp>
        <p:nvSpPr>
          <p:cNvPr id="15" name="Rectangle: Rounded Corners 14"/>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20" name="Rectangle 19"/>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853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26" presetClass="emph" presetSubtype="0" repeatCount="2000" fill="hold" grpId="0"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8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9" grpId="0" animBg="1"/>
      <p:bldP spid="23" grpId="0" animBg="1"/>
      <p:bldP spid="25"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9596" y="1193739"/>
            <a:ext cx="6313931"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Search for Instrument or Equipment tags using  standard PDMS search</a:t>
            </a:r>
          </a:p>
        </p:txBody>
      </p:sp>
      <p:cxnSp>
        <p:nvCxnSpPr>
          <p:cNvPr id="8" name="Straight Arrow Connector 7"/>
          <p:cNvCxnSpPr/>
          <p:nvPr/>
        </p:nvCxnSpPr>
        <p:spPr>
          <a:xfrm flipH="1">
            <a:off x="4890211" y="2493526"/>
            <a:ext cx="338125" cy="55946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90211" y="3853274"/>
            <a:ext cx="2211570" cy="42957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72313" y="1712996"/>
            <a:ext cx="2825253"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With Search Results you can highlight Tags within model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857" y="2401157"/>
            <a:ext cx="9536289" cy="2779952"/>
          </a:xfrm>
          <a:prstGeom prst="rect">
            <a:avLst/>
          </a:prstGeom>
        </p:spPr>
      </p:pic>
      <p:cxnSp>
        <p:nvCxnSpPr>
          <p:cNvPr id="11" name="Straight Arrow Connector 10"/>
          <p:cNvCxnSpPr>
            <a:stCxn id="21" idx="2"/>
          </p:cNvCxnSpPr>
          <p:nvPr/>
        </p:nvCxnSpPr>
        <p:spPr>
          <a:xfrm flipH="1">
            <a:off x="4279279" y="2238652"/>
            <a:ext cx="5660" cy="70084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79279" y="3132314"/>
            <a:ext cx="226335" cy="53834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93804" y="3670656"/>
            <a:ext cx="1284789" cy="4792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8" idx="3"/>
          </p:cNvCxnSpPr>
          <p:nvPr/>
        </p:nvCxnSpPr>
        <p:spPr>
          <a:xfrm>
            <a:off x="9403526" y="1975825"/>
            <a:ext cx="307814" cy="7584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01782" y="1712996"/>
            <a:ext cx="2301745"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Search For Instrument ‘FE139’</a:t>
            </a:r>
          </a:p>
        </p:txBody>
      </p:sp>
      <p:sp>
        <p:nvSpPr>
          <p:cNvPr id="22" name="Rectangle 21"/>
          <p:cNvSpPr/>
          <p:nvPr/>
        </p:nvSpPr>
        <p:spPr>
          <a:xfrm>
            <a:off x="4440522" y="3539730"/>
            <a:ext cx="1329138" cy="244415"/>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sp>
        <p:nvSpPr>
          <p:cNvPr id="16" name="Title 1"/>
          <p:cNvSpPr txBox="1">
            <a:spLocks/>
          </p:cNvSpPr>
          <p:nvPr/>
        </p:nvSpPr>
        <p:spPr>
          <a:xfrm>
            <a:off x="1751012" y="40539"/>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Piping</a:t>
            </a:r>
          </a:p>
        </p:txBody>
      </p:sp>
      <p:sp>
        <p:nvSpPr>
          <p:cNvPr id="14" name="Rectangle: Rounded Corners 13"/>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19" name="Rectangle 18"/>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767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26" presetClass="emph" presetSubtype="0" repeatCount="2000" fill="hold" grpId="0" nodeType="after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2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857" y="2217363"/>
            <a:ext cx="9536289" cy="3234777"/>
          </a:xfrm>
          <a:prstGeom prst="rect">
            <a:avLst/>
          </a:prstGeom>
        </p:spPr>
      </p:pic>
      <p:sp>
        <p:nvSpPr>
          <p:cNvPr id="5" name="TextBox 4"/>
          <p:cNvSpPr txBox="1"/>
          <p:nvPr/>
        </p:nvSpPr>
        <p:spPr>
          <a:xfrm>
            <a:off x="2935702" y="1147150"/>
            <a:ext cx="6331804"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Search for all items on a line using multiple selection</a:t>
            </a:r>
          </a:p>
        </p:txBody>
      </p:sp>
      <p:cxnSp>
        <p:nvCxnSpPr>
          <p:cNvPr id="8" name="Straight Arrow Connector 7"/>
          <p:cNvCxnSpPr>
            <a:stCxn id="21" idx="2"/>
          </p:cNvCxnSpPr>
          <p:nvPr/>
        </p:nvCxnSpPr>
        <p:spPr>
          <a:xfrm>
            <a:off x="4634764" y="2151506"/>
            <a:ext cx="7338" cy="55830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8" idx="3"/>
          </p:cNvCxnSpPr>
          <p:nvPr/>
        </p:nvCxnSpPr>
        <p:spPr>
          <a:xfrm>
            <a:off x="9267505" y="1888677"/>
            <a:ext cx="808062" cy="65546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31315" y="1625849"/>
            <a:ext cx="2236190"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Search For Line Number ‘34010019’</a:t>
            </a:r>
          </a:p>
        </p:txBody>
      </p:sp>
      <p:sp>
        <p:nvSpPr>
          <p:cNvPr id="21" name="TextBox 20"/>
          <p:cNvSpPr txBox="1"/>
          <p:nvPr/>
        </p:nvSpPr>
        <p:spPr>
          <a:xfrm>
            <a:off x="2935702" y="1625849"/>
            <a:ext cx="3398125"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With Search Results you can highlight multiple Lines within model</a:t>
            </a:r>
          </a:p>
        </p:txBody>
      </p:sp>
      <p:pic>
        <p:nvPicPr>
          <p:cNvPr id="30" name="Picture 29"/>
          <p:cNvPicPr>
            <a:picLocks noChangeAspect="1"/>
          </p:cNvPicPr>
          <p:nvPr/>
        </p:nvPicPr>
        <p:blipFill>
          <a:blip r:embed="rId3"/>
          <a:stretch>
            <a:fillRect/>
          </a:stretch>
        </p:blipFill>
        <p:spPr>
          <a:xfrm>
            <a:off x="5203645" y="3544236"/>
            <a:ext cx="1378292" cy="1430443"/>
          </a:xfrm>
          <a:prstGeom prst="rect">
            <a:avLst/>
          </a:prstGeom>
        </p:spPr>
      </p:pic>
      <p:cxnSp>
        <p:nvCxnSpPr>
          <p:cNvPr id="10" name="Straight Arrow Connector 9"/>
          <p:cNvCxnSpPr/>
          <p:nvPr/>
        </p:nvCxnSpPr>
        <p:spPr>
          <a:xfrm>
            <a:off x="4890211" y="3491142"/>
            <a:ext cx="313434" cy="6689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581938" y="3964682"/>
            <a:ext cx="571217" cy="19538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252798" y="4051425"/>
            <a:ext cx="1329138" cy="244415"/>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sp>
        <p:nvSpPr>
          <p:cNvPr id="14" name="Title 1"/>
          <p:cNvSpPr txBox="1">
            <a:spLocks/>
          </p:cNvSpPr>
          <p:nvPr/>
        </p:nvSpPr>
        <p:spPr>
          <a:xfrm>
            <a:off x="1751012" y="40539"/>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Piping</a:t>
            </a:r>
          </a:p>
        </p:txBody>
      </p:sp>
      <p:sp>
        <p:nvSpPr>
          <p:cNvPr id="15" name="Rectangle: Rounded Corners 14"/>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16" name="Rectangle 15"/>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995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26" presetClass="emph" presetSubtype="0" repeatCount="2000" fill="hold" grpId="0" nodeType="after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9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477" y="1904714"/>
            <a:ext cx="9536289" cy="3857926"/>
          </a:xfrm>
          <a:prstGeom prst="rect">
            <a:avLst/>
          </a:prstGeom>
        </p:spPr>
      </p:pic>
      <p:sp>
        <p:nvSpPr>
          <p:cNvPr id="5" name="TextBox 4"/>
          <p:cNvSpPr txBox="1"/>
          <p:nvPr/>
        </p:nvSpPr>
        <p:spPr>
          <a:xfrm>
            <a:off x="3786706" y="1193739"/>
            <a:ext cx="5815992" cy="308995"/>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Add only relevant lines to your view using standard PDMS search</a:t>
            </a:r>
          </a:p>
        </p:txBody>
      </p:sp>
      <p:cxnSp>
        <p:nvCxnSpPr>
          <p:cNvPr id="8" name="Straight Arrow Connector 7"/>
          <p:cNvCxnSpPr>
            <a:stCxn id="21" idx="2"/>
          </p:cNvCxnSpPr>
          <p:nvPr/>
        </p:nvCxnSpPr>
        <p:spPr>
          <a:xfrm flipH="1">
            <a:off x="4786270" y="2123603"/>
            <a:ext cx="12994" cy="75305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86270" y="3662126"/>
            <a:ext cx="442066" cy="71522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31511" y="1597946"/>
            <a:ext cx="3735507" cy="525657"/>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You can limit the view to only search results for quick reference</a:t>
            </a:r>
          </a:p>
        </p:txBody>
      </p:sp>
      <p:pic>
        <p:nvPicPr>
          <p:cNvPr id="14" name="Picture 13"/>
          <p:cNvPicPr>
            <a:picLocks noChangeAspect="1"/>
          </p:cNvPicPr>
          <p:nvPr/>
        </p:nvPicPr>
        <p:blipFill>
          <a:blip r:embed="rId3"/>
          <a:stretch>
            <a:fillRect/>
          </a:stretch>
        </p:blipFill>
        <p:spPr>
          <a:xfrm>
            <a:off x="5203645" y="3544236"/>
            <a:ext cx="1378292" cy="1430443"/>
          </a:xfrm>
          <a:prstGeom prst="rect">
            <a:avLst/>
          </a:prstGeom>
        </p:spPr>
      </p:pic>
      <p:cxnSp>
        <p:nvCxnSpPr>
          <p:cNvPr id="16" name="Straight Arrow Connector 15"/>
          <p:cNvCxnSpPr/>
          <p:nvPr/>
        </p:nvCxnSpPr>
        <p:spPr>
          <a:xfrm flipV="1">
            <a:off x="5908897" y="3833678"/>
            <a:ext cx="1557191" cy="54367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40568" y="4255141"/>
            <a:ext cx="822237" cy="230849"/>
          </a:xfrm>
          <a:prstGeom prst="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22" tIns="35761" rIns="71522" bIns="35761" numCol="1" spcCol="0" rtlCol="0" fromWordArt="0" anchor="ctr" anchorCtr="0" forceAA="0" compatLnSpc="1">
            <a:prstTxWarp prst="textNoShape">
              <a:avLst/>
            </a:prstTxWarp>
            <a:noAutofit/>
          </a:bodyPr>
          <a:lstStyle/>
          <a:p>
            <a:pPr algn="ctr"/>
            <a:endParaRPr lang="en-AU" sz="1408"/>
          </a:p>
        </p:txBody>
      </p:sp>
      <p:sp>
        <p:nvSpPr>
          <p:cNvPr id="12" name="Title 1"/>
          <p:cNvSpPr txBox="1">
            <a:spLocks/>
          </p:cNvSpPr>
          <p:nvPr/>
        </p:nvSpPr>
        <p:spPr>
          <a:xfrm>
            <a:off x="1874105" y="354962"/>
            <a:ext cx="8676222" cy="486222"/>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Piping</a:t>
            </a:r>
          </a:p>
        </p:txBody>
      </p:sp>
      <p:sp>
        <p:nvSpPr>
          <p:cNvPr id="11" name="Rectangle: Rounded Corners 10"/>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13" name="Rectangle 12"/>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926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after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9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605147"/>
            <a:ext cx="6075000" cy="4818103"/>
          </a:xfrm>
          <a:prstGeom prst="rect">
            <a:avLst/>
          </a:prstGeom>
        </p:spPr>
      </p:pic>
      <p:pic>
        <p:nvPicPr>
          <p:cNvPr id="9" name="Picture 8"/>
          <p:cNvPicPr>
            <a:picLocks noChangeAspect="1"/>
          </p:cNvPicPr>
          <p:nvPr/>
        </p:nvPicPr>
        <p:blipFill>
          <a:blip r:embed="rId3"/>
          <a:stretch>
            <a:fillRect/>
          </a:stretch>
        </p:blipFill>
        <p:spPr>
          <a:xfrm>
            <a:off x="6075000" y="1590807"/>
            <a:ext cx="5662571" cy="4838924"/>
          </a:xfrm>
          <a:prstGeom prst="rect">
            <a:avLst/>
          </a:prstGeom>
        </p:spPr>
      </p:pic>
      <p:sp>
        <p:nvSpPr>
          <p:cNvPr id="10" name="Title 1"/>
          <p:cNvSpPr txBox="1">
            <a:spLocks/>
          </p:cNvSpPr>
          <p:nvPr/>
        </p:nvSpPr>
        <p:spPr>
          <a:xfrm>
            <a:off x="1751012" y="96524"/>
            <a:ext cx="8676222" cy="8957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Structure</a:t>
            </a:r>
          </a:p>
        </p:txBody>
      </p:sp>
      <p:sp>
        <p:nvSpPr>
          <p:cNvPr id="11" name="Rectangle 10"/>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13" name="Title 1"/>
          <p:cNvSpPr txBox="1">
            <a:spLocks/>
          </p:cNvSpPr>
          <p:nvPr/>
        </p:nvSpPr>
        <p:spPr>
          <a:xfrm>
            <a:off x="103788" y="1072432"/>
            <a:ext cx="5471389"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cap="none" dirty="0" err="1"/>
              <a:t>Microstation</a:t>
            </a:r>
            <a:r>
              <a:rPr lang="en-AU" sz="3600" b="1" cap="none" dirty="0"/>
              <a:t> View</a:t>
            </a:r>
          </a:p>
        </p:txBody>
      </p:sp>
      <p:sp>
        <p:nvSpPr>
          <p:cNvPr id="14" name="Title 1"/>
          <p:cNvSpPr txBox="1">
            <a:spLocks/>
          </p:cNvSpPr>
          <p:nvPr/>
        </p:nvSpPr>
        <p:spPr>
          <a:xfrm>
            <a:off x="6170590" y="1010599"/>
            <a:ext cx="5471389"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cap="none" dirty="0"/>
              <a:t>PDMS View</a:t>
            </a:r>
          </a:p>
        </p:txBody>
      </p:sp>
      <p:sp>
        <p:nvSpPr>
          <p:cNvPr id="8" name="Rectangle: Rounded Corners 7"/>
          <p:cNvSpPr/>
          <p:nvPr/>
        </p:nvSpPr>
        <p:spPr>
          <a:xfrm>
            <a:off x="4770087" y="6537080"/>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69337498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80903" y="1503431"/>
            <a:ext cx="5897158" cy="4542576"/>
          </a:xfrm>
          <a:prstGeom prst="rect">
            <a:avLst/>
          </a:prstGeom>
        </p:spPr>
      </p:pic>
      <p:pic>
        <p:nvPicPr>
          <p:cNvPr id="4" name="Picture 3"/>
          <p:cNvPicPr>
            <a:picLocks noChangeAspect="1"/>
          </p:cNvPicPr>
          <p:nvPr/>
        </p:nvPicPr>
        <p:blipFill>
          <a:blip r:embed="rId3"/>
          <a:stretch>
            <a:fillRect/>
          </a:stretch>
        </p:blipFill>
        <p:spPr>
          <a:xfrm>
            <a:off x="-444586" y="1045931"/>
            <a:ext cx="6019763" cy="5240824"/>
          </a:xfrm>
          <a:prstGeom prst="rect">
            <a:avLst/>
          </a:prstGeom>
        </p:spPr>
      </p:pic>
      <p:sp>
        <p:nvSpPr>
          <p:cNvPr id="8" name="Title 1"/>
          <p:cNvSpPr txBox="1">
            <a:spLocks/>
          </p:cNvSpPr>
          <p:nvPr/>
        </p:nvSpPr>
        <p:spPr>
          <a:xfrm>
            <a:off x="1751012" y="58610"/>
            <a:ext cx="8676222" cy="444721"/>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Structure</a:t>
            </a:r>
          </a:p>
        </p:txBody>
      </p:sp>
      <p:sp>
        <p:nvSpPr>
          <p:cNvPr id="10" name="Title 1"/>
          <p:cNvSpPr txBox="1">
            <a:spLocks/>
          </p:cNvSpPr>
          <p:nvPr/>
        </p:nvSpPr>
        <p:spPr>
          <a:xfrm>
            <a:off x="103788" y="961994"/>
            <a:ext cx="5471389"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cap="none" dirty="0" err="1"/>
              <a:t>Microstation</a:t>
            </a:r>
            <a:r>
              <a:rPr lang="en-AU" sz="3600" b="1" cap="none" dirty="0"/>
              <a:t> View</a:t>
            </a:r>
          </a:p>
        </p:txBody>
      </p:sp>
      <p:sp>
        <p:nvSpPr>
          <p:cNvPr id="11" name="Title 1"/>
          <p:cNvSpPr txBox="1">
            <a:spLocks/>
          </p:cNvSpPr>
          <p:nvPr/>
        </p:nvSpPr>
        <p:spPr>
          <a:xfrm>
            <a:off x="6170590" y="991601"/>
            <a:ext cx="5471389"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cap="none" dirty="0"/>
              <a:t>PDMS View</a:t>
            </a:r>
          </a:p>
        </p:txBody>
      </p:sp>
      <p:grpSp>
        <p:nvGrpSpPr>
          <p:cNvPr id="15" name="Group 14"/>
          <p:cNvGrpSpPr/>
          <p:nvPr/>
        </p:nvGrpSpPr>
        <p:grpSpPr>
          <a:xfrm>
            <a:off x="3214093" y="1953191"/>
            <a:ext cx="7005672" cy="3208165"/>
            <a:chOff x="3214093" y="2381680"/>
            <a:chExt cx="7005672" cy="3208165"/>
          </a:xfrm>
        </p:grpSpPr>
        <p:sp>
          <p:nvSpPr>
            <p:cNvPr id="6" name="Oval 5"/>
            <p:cNvSpPr/>
            <p:nvPr/>
          </p:nvSpPr>
          <p:spPr>
            <a:xfrm>
              <a:off x="3214093" y="4380490"/>
              <a:ext cx="1288310" cy="1130178"/>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9141568" y="4616823"/>
              <a:ext cx="1078197" cy="97302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4605251" y="2381680"/>
              <a:ext cx="3130566" cy="738664"/>
            </a:xfrm>
            <a:prstGeom prst="rect">
              <a:avLst/>
            </a:prstGeom>
            <a:solidFill>
              <a:srgbClr val="BC3122"/>
            </a:solidFill>
          </p:spPr>
          <p:txBody>
            <a:bodyPr wrap="square" rtlCol="0">
              <a:spAutoFit/>
            </a:bodyPr>
            <a:lstStyle/>
            <a:p>
              <a:pPr algn="ctr"/>
              <a:r>
                <a:rPr lang="en-AU" sz="1400" dirty="0"/>
                <a:t>Section cutting profiles are maintained on transfer for steel sections</a:t>
              </a:r>
            </a:p>
          </p:txBody>
        </p:sp>
        <p:sp>
          <p:nvSpPr>
            <p:cNvPr id="13" name="Arrow: Right 12"/>
            <p:cNvSpPr/>
            <p:nvPr/>
          </p:nvSpPr>
          <p:spPr>
            <a:xfrm rot="7744035">
              <a:off x="3885524" y="3646371"/>
              <a:ext cx="1779625" cy="211668"/>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Right 13"/>
            <p:cNvSpPr/>
            <p:nvPr/>
          </p:nvSpPr>
          <p:spPr>
            <a:xfrm rot="2196918">
              <a:off x="6648846" y="3805710"/>
              <a:ext cx="2930500" cy="188902"/>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Rectangle: Rounded Corners 15"/>
          <p:cNvSpPr/>
          <p:nvPr/>
        </p:nvSpPr>
        <p:spPr>
          <a:xfrm>
            <a:off x="4775336" y="6363806"/>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17" name="Rectangle 16"/>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9483177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1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a:stretch>
            <a:fillRect/>
          </a:stretch>
        </p:blipFill>
        <p:spPr>
          <a:xfrm>
            <a:off x="224122" y="1423403"/>
            <a:ext cx="10139082" cy="5069541"/>
          </a:xfrm>
          <a:prstGeom prst="rect">
            <a:avLst/>
          </a:prstGeom>
        </p:spPr>
      </p:pic>
      <p:pic>
        <p:nvPicPr>
          <p:cNvPr id="14" name="Picture 13"/>
          <p:cNvPicPr>
            <a:picLocks noChangeAspect="1"/>
          </p:cNvPicPr>
          <p:nvPr/>
        </p:nvPicPr>
        <p:blipFill>
          <a:blip r:embed="rId3"/>
          <a:stretch>
            <a:fillRect/>
          </a:stretch>
        </p:blipFill>
        <p:spPr>
          <a:xfrm>
            <a:off x="3888607" y="531484"/>
            <a:ext cx="6753928" cy="5148250"/>
          </a:xfrm>
          <a:prstGeom prst="rect">
            <a:avLst/>
          </a:prstGeom>
        </p:spPr>
      </p:pic>
      <p:sp>
        <p:nvSpPr>
          <p:cNvPr id="15" name="Title 1"/>
          <p:cNvSpPr txBox="1">
            <a:spLocks/>
          </p:cNvSpPr>
          <p:nvPr/>
        </p:nvSpPr>
        <p:spPr>
          <a:xfrm>
            <a:off x="1813912" y="-21403"/>
            <a:ext cx="8676222" cy="585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Structural</a:t>
            </a:r>
          </a:p>
        </p:txBody>
      </p:sp>
      <p:sp>
        <p:nvSpPr>
          <p:cNvPr id="25" name="Rectangle 24"/>
          <p:cNvSpPr/>
          <p:nvPr/>
        </p:nvSpPr>
        <p:spPr>
          <a:xfrm rot="2315856">
            <a:off x="7333194" y="3910024"/>
            <a:ext cx="3740733" cy="520264"/>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3" name="Group 32"/>
          <p:cNvGrpSpPr/>
          <p:nvPr/>
        </p:nvGrpSpPr>
        <p:grpSpPr>
          <a:xfrm>
            <a:off x="973192" y="449059"/>
            <a:ext cx="4194125" cy="5055564"/>
            <a:chOff x="659423" y="789720"/>
            <a:chExt cx="4194125" cy="5055564"/>
          </a:xfrm>
        </p:grpSpPr>
        <p:sp>
          <p:nvSpPr>
            <p:cNvPr id="17" name="Oval 16"/>
            <p:cNvSpPr/>
            <p:nvPr/>
          </p:nvSpPr>
          <p:spPr>
            <a:xfrm>
              <a:off x="659423" y="5090744"/>
              <a:ext cx="1377179" cy="40508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476369" y="789720"/>
              <a:ext cx="1377179" cy="40508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3745180" y="5516905"/>
              <a:ext cx="1037836" cy="328379"/>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Arrow: Bent-Up 25"/>
            <p:cNvSpPr/>
            <p:nvPr/>
          </p:nvSpPr>
          <p:spPr>
            <a:xfrm rot="16200000" flipH="1" flipV="1">
              <a:off x="2467497" y="4493167"/>
              <a:ext cx="264445" cy="2311922"/>
            </a:xfrm>
            <a:prstGeom prst="bentUpArrow">
              <a:avLst>
                <a:gd name="adj1" fmla="val 15646"/>
                <a:gd name="adj2" fmla="val 35227"/>
                <a:gd name="adj3" fmla="val 50000"/>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Arrow: Bent-Up 28"/>
            <p:cNvSpPr/>
            <p:nvPr/>
          </p:nvSpPr>
          <p:spPr>
            <a:xfrm rot="12263326" flipH="1" flipV="1">
              <a:off x="2953040" y="966719"/>
              <a:ext cx="222086" cy="4556706"/>
            </a:xfrm>
            <a:prstGeom prst="bentUpArrow">
              <a:avLst>
                <a:gd name="adj1" fmla="val 15646"/>
                <a:gd name="adj2" fmla="val 35227"/>
                <a:gd name="adj3" fmla="val 50000"/>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2" name="Group 31"/>
          <p:cNvGrpSpPr/>
          <p:nvPr/>
        </p:nvGrpSpPr>
        <p:grpSpPr>
          <a:xfrm>
            <a:off x="973192" y="2244277"/>
            <a:ext cx="4299438" cy="1705711"/>
            <a:chOff x="659423" y="2584938"/>
            <a:chExt cx="4299438" cy="1705711"/>
          </a:xfrm>
        </p:grpSpPr>
        <p:sp>
          <p:nvSpPr>
            <p:cNvPr id="21" name="Oval 20"/>
            <p:cNvSpPr/>
            <p:nvPr/>
          </p:nvSpPr>
          <p:spPr>
            <a:xfrm>
              <a:off x="659423" y="2584938"/>
              <a:ext cx="1377179" cy="28420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581682" y="3978911"/>
              <a:ext cx="1377179" cy="311738"/>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Arrow: Bent-Up 30"/>
            <p:cNvSpPr/>
            <p:nvPr/>
          </p:nvSpPr>
          <p:spPr>
            <a:xfrm rot="16200000" flipH="1" flipV="1">
              <a:off x="1754449" y="2401868"/>
              <a:ext cx="1338876" cy="2315590"/>
            </a:xfrm>
            <a:prstGeom prst="bentUpArrow">
              <a:avLst>
                <a:gd name="adj1" fmla="val 4463"/>
                <a:gd name="adj2" fmla="val 7879"/>
                <a:gd name="adj3" fmla="val 10944"/>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 name="TextBox 33"/>
          <p:cNvSpPr txBox="1"/>
          <p:nvPr/>
        </p:nvSpPr>
        <p:spPr>
          <a:xfrm>
            <a:off x="385719" y="999311"/>
            <a:ext cx="3703480" cy="369332"/>
          </a:xfrm>
          <a:prstGeom prst="rect">
            <a:avLst/>
          </a:prstGeom>
          <a:solidFill>
            <a:srgbClr val="BC3122"/>
          </a:solidFill>
        </p:spPr>
        <p:txBody>
          <a:bodyPr wrap="square" rtlCol="0">
            <a:spAutoFit/>
          </a:bodyPr>
          <a:lstStyle/>
          <a:p>
            <a:r>
              <a:rPr lang="en-AU" dirty="0"/>
              <a:t>For each structural element:</a:t>
            </a:r>
          </a:p>
        </p:txBody>
      </p:sp>
      <p:sp>
        <p:nvSpPr>
          <p:cNvPr id="35" name="TextBox 34"/>
          <p:cNvSpPr txBox="1"/>
          <p:nvPr/>
        </p:nvSpPr>
        <p:spPr>
          <a:xfrm>
            <a:off x="307814" y="1399173"/>
            <a:ext cx="3106684" cy="523220"/>
          </a:xfrm>
          <a:prstGeom prst="rect">
            <a:avLst/>
          </a:prstGeom>
          <a:solidFill>
            <a:srgbClr val="BC3122"/>
          </a:solidFill>
        </p:spPr>
        <p:txBody>
          <a:bodyPr wrap="square" rtlCol="0">
            <a:spAutoFit/>
          </a:bodyPr>
          <a:lstStyle/>
          <a:p>
            <a:pPr marL="285750" indent="-285750">
              <a:buFont typeface="Arial" panose="020B0604020202020204" pitchFamily="34" charset="0"/>
              <a:buChar char="•"/>
            </a:pPr>
            <a:r>
              <a:rPr lang="en-AU" sz="1400" dirty="0"/>
              <a:t>Elements are grouped in SUBFRAME by original colour</a:t>
            </a:r>
          </a:p>
        </p:txBody>
      </p:sp>
      <p:sp>
        <p:nvSpPr>
          <p:cNvPr id="36" name="TextBox 35"/>
          <p:cNvSpPr txBox="1"/>
          <p:nvPr/>
        </p:nvSpPr>
        <p:spPr>
          <a:xfrm>
            <a:off x="288065" y="3935888"/>
            <a:ext cx="3106684" cy="738664"/>
          </a:xfrm>
          <a:prstGeom prst="rect">
            <a:avLst/>
          </a:prstGeom>
          <a:solidFill>
            <a:srgbClr val="BC3122"/>
          </a:solidFill>
        </p:spPr>
        <p:txBody>
          <a:bodyPr wrap="square" rtlCol="0">
            <a:spAutoFit/>
          </a:bodyPr>
          <a:lstStyle/>
          <a:p>
            <a:pPr marL="285750" indent="-285750">
              <a:buFont typeface="Arial" panose="020B0604020202020204" pitchFamily="34" charset="0"/>
              <a:buChar char="•"/>
            </a:pPr>
            <a:r>
              <a:rPr lang="en-AU" sz="1400" dirty="0"/>
              <a:t>Model and Element ID are maintained from </a:t>
            </a:r>
            <a:r>
              <a:rPr lang="en-AU" sz="1400" dirty="0" err="1"/>
              <a:t>Microstation</a:t>
            </a:r>
            <a:r>
              <a:rPr lang="en-AU" sz="1400" dirty="0"/>
              <a:t> for traceability</a:t>
            </a:r>
          </a:p>
        </p:txBody>
      </p:sp>
      <p:sp>
        <p:nvSpPr>
          <p:cNvPr id="22" name="Rectangle: Rounded Corners 21"/>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23" name="Rectangle 22"/>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6012698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outVertical)">
                                      <p:cBhvr>
                                        <p:cTn id="11" dur="500"/>
                                        <p:tgtEl>
                                          <p:spTgt spid="34"/>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outVertical)">
                                      <p:cBhvr>
                                        <p:cTn id="15" dur="500"/>
                                        <p:tgtEl>
                                          <p:spTgt spid="35"/>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2000"/>
                                        <p:tgtEl>
                                          <p:spTgt spid="32"/>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outVertical)">
                                      <p:cBhvr>
                                        <p:cTn id="23" dur="500"/>
                                        <p:tgtEl>
                                          <p:spTgt spid="36"/>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34" grpId="0" animBg="1"/>
      <p:bldP spid="35" grpId="0" animBg="1"/>
      <p:bldP spid="3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3235933" y="1902381"/>
            <a:ext cx="2884465" cy="3352435"/>
          </a:xfrm>
          <a:prstGeom prst="rect">
            <a:avLst/>
          </a:prstGeom>
        </p:spPr>
      </p:pic>
      <p:sp>
        <p:nvSpPr>
          <p:cNvPr id="2" name="Title 1"/>
          <p:cNvSpPr>
            <a:spLocks noGrp="1"/>
          </p:cNvSpPr>
          <p:nvPr>
            <p:ph type="ctrTitle"/>
          </p:nvPr>
        </p:nvSpPr>
        <p:spPr>
          <a:xfrm>
            <a:off x="1751012" y="96524"/>
            <a:ext cx="8676222" cy="895739"/>
          </a:xfrm>
        </p:spPr>
        <p:txBody>
          <a:bodyPr/>
          <a:lstStyle/>
          <a:p>
            <a:r>
              <a:rPr lang="en-AU" b="1" cap="none" dirty="0">
                <a:solidFill>
                  <a:schemeClr val="accent5">
                    <a:lumMod val="75000"/>
                  </a:schemeClr>
                </a:solidFill>
              </a:rPr>
              <a:t>PDS to PDMS conversion</a:t>
            </a:r>
          </a:p>
        </p:txBody>
      </p:sp>
      <p:sp>
        <p:nvSpPr>
          <p:cNvPr id="4" name="Rectangle 3"/>
          <p:cNvSpPr/>
          <p:nvPr/>
        </p:nvSpPr>
        <p:spPr>
          <a:xfrm>
            <a:off x="40604" y="12545"/>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7" name="Title 1"/>
          <p:cNvSpPr txBox="1">
            <a:spLocks/>
          </p:cNvSpPr>
          <p:nvPr/>
        </p:nvSpPr>
        <p:spPr>
          <a:xfrm>
            <a:off x="629178" y="964953"/>
            <a:ext cx="4857780" cy="808141"/>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b="1" cap="none" dirty="0"/>
              <a:t>Part 1 – Conversion of </a:t>
            </a:r>
            <a:r>
              <a:rPr lang="en-AU" sz="2400" b="1" cap="none" dirty="0" err="1"/>
              <a:t>MicroStation</a:t>
            </a:r>
            <a:r>
              <a:rPr lang="en-AU" sz="2400" b="1" cap="none" dirty="0"/>
              <a:t> models</a:t>
            </a:r>
          </a:p>
        </p:txBody>
      </p:sp>
      <p:sp>
        <p:nvSpPr>
          <p:cNvPr id="9" name="Title 1"/>
          <p:cNvSpPr txBox="1">
            <a:spLocks/>
          </p:cNvSpPr>
          <p:nvPr/>
        </p:nvSpPr>
        <p:spPr>
          <a:xfrm>
            <a:off x="7381120" y="938608"/>
            <a:ext cx="3630133" cy="801667"/>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b="1" cap="none" dirty="0"/>
              <a:t>Part 2 – Conversion of Pipe Classes</a:t>
            </a:r>
          </a:p>
        </p:txBody>
      </p:sp>
      <p:sp>
        <p:nvSpPr>
          <p:cNvPr id="10" name="Title 1"/>
          <p:cNvSpPr txBox="1">
            <a:spLocks/>
          </p:cNvSpPr>
          <p:nvPr/>
        </p:nvSpPr>
        <p:spPr>
          <a:xfrm>
            <a:off x="36000" y="5483508"/>
            <a:ext cx="4862383" cy="125941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cap="none" dirty="0"/>
              <a:t>Oracle RIS dumps </a:t>
            </a:r>
            <a:r>
              <a:rPr lang="en-AU" sz="1600" cap="none" dirty="0" err="1"/>
              <a:t>pd</a:t>
            </a:r>
            <a:r>
              <a:rPr lang="en-AU" sz="1600" cap="none" dirty="0"/>
              <a:t>*, </a:t>
            </a:r>
            <a:r>
              <a:rPr lang="en-AU" sz="1600" cap="none" dirty="0" err="1"/>
              <a:t>dd</a:t>
            </a:r>
            <a:r>
              <a:rPr lang="en-AU" sz="1600" cap="none" dirty="0"/>
              <a:t>*, </a:t>
            </a:r>
            <a:r>
              <a:rPr lang="en-AU" sz="1600" cap="none" dirty="0" err="1"/>
              <a:t>ee</a:t>
            </a:r>
            <a:r>
              <a:rPr lang="en-AU" sz="1600" cap="none" dirty="0"/>
              <a:t>*.</a:t>
            </a:r>
            <a:r>
              <a:rPr lang="en-AU" sz="1600" cap="none" dirty="0" err="1"/>
              <a:t>dmp</a:t>
            </a:r>
            <a:endParaRPr lang="en-AU" sz="1600" cap="none" dirty="0"/>
          </a:p>
          <a:p>
            <a:pPr marL="342900" indent="-342900" algn="l">
              <a:buFont typeface="Arial" panose="020B0604020202020204" pitchFamily="34" charset="0"/>
              <a:buChar char="•"/>
            </a:pPr>
            <a:r>
              <a:rPr lang="en-AU" sz="1600" cap="none" dirty="0" err="1"/>
              <a:t>Microstation</a:t>
            </a:r>
            <a:r>
              <a:rPr lang="en-AU" sz="1600" cap="none" dirty="0"/>
              <a:t> DGN, PRP files</a:t>
            </a:r>
          </a:p>
          <a:p>
            <a:pPr marL="342900" indent="-342900" algn="l">
              <a:buFont typeface="Arial" panose="020B0604020202020204" pitchFamily="34" charset="0"/>
              <a:buChar char="•"/>
            </a:pPr>
            <a:r>
              <a:rPr lang="en-AU" sz="1600" cap="none" dirty="0"/>
              <a:t>Description Files - </a:t>
            </a:r>
            <a:r>
              <a:rPr lang="en-AU" sz="1600" cap="none" dirty="0" err="1"/>
              <a:t>shbom.L</a:t>
            </a:r>
            <a:r>
              <a:rPr lang="en-AU" sz="1600" cap="none" dirty="0"/>
              <a:t> </a:t>
            </a:r>
            <a:r>
              <a:rPr lang="en-AU" sz="1600" cap="none" dirty="0" err="1"/>
              <a:t>spbom.L</a:t>
            </a:r>
            <a:endParaRPr lang="en-AU" sz="1600" cap="none" dirty="0"/>
          </a:p>
        </p:txBody>
      </p:sp>
      <p:sp>
        <p:nvSpPr>
          <p:cNvPr id="6" name="Arrow: Right 5"/>
          <p:cNvSpPr/>
          <p:nvPr/>
        </p:nvSpPr>
        <p:spPr>
          <a:xfrm>
            <a:off x="2460872" y="3129329"/>
            <a:ext cx="847042" cy="287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p:cNvSpPr txBox="1">
            <a:spLocks/>
          </p:cNvSpPr>
          <p:nvPr/>
        </p:nvSpPr>
        <p:spPr>
          <a:xfrm>
            <a:off x="245450" y="5010649"/>
            <a:ext cx="2573407"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cap="none" dirty="0"/>
              <a:t>Files Required</a:t>
            </a:r>
          </a:p>
        </p:txBody>
      </p:sp>
      <p:sp>
        <p:nvSpPr>
          <p:cNvPr id="14" name="Title 1"/>
          <p:cNvSpPr txBox="1">
            <a:spLocks/>
          </p:cNvSpPr>
          <p:nvPr/>
        </p:nvSpPr>
        <p:spPr>
          <a:xfrm>
            <a:off x="6413330" y="5640168"/>
            <a:ext cx="4862383" cy="125941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cap="none" dirty="0"/>
              <a:t>Oracle RIS dumps </a:t>
            </a:r>
            <a:r>
              <a:rPr lang="en-AU" sz="1600" cap="none" dirty="0" err="1"/>
              <a:t>ra</a:t>
            </a:r>
            <a:r>
              <a:rPr lang="en-AU" sz="1600" cap="none" dirty="0"/>
              <a:t>*.</a:t>
            </a:r>
            <a:r>
              <a:rPr lang="en-AU" sz="1600" cap="none" dirty="0" err="1"/>
              <a:t>dmp</a:t>
            </a:r>
            <a:endParaRPr lang="en-AU" sz="1600" cap="none" dirty="0"/>
          </a:p>
          <a:p>
            <a:pPr marL="342900" indent="-342900" algn="l">
              <a:buFont typeface="Arial" panose="020B0604020202020204" pitchFamily="34" charset="0"/>
              <a:buChar char="•"/>
            </a:pPr>
            <a:r>
              <a:rPr lang="en-AU" sz="1600" cap="none" dirty="0"/>
              <a:t>Graphical library, Physical library (*.l.t files)</a:t>
            </a:r>
          </a:p>
          <a:p>
            <a:pPr marL="342900" indent="-342900" algn="l">
              <a:buFont typeface="Arial" panose="020B0604020202020204" pitchFamily="34" charset="0"/>
              <a:buChar char="•"/>
            </a:pPr>
            <a:r>
              <a:rPr lang="en-AU" sz="1600" cap="none" dirty="0"/>
              <a:t>Description Files – </a:t>
            </a:r>
            <a:r>
              <a:rPr lang="en-AU" sz="1600" cap="none" dirty="0" err="1"/>
              <a:t>shbom.L</a:t>
            </a:r>
            <a:r>
              <a:rPr lang="en-AU" sz="1600" cap="none" dirty="0"/>
              <a:t> </a:t>
            </a:r>
            <a:r>
              <a:rPr lang="en-AU" sz="1600" cap="none" dirty="0" err="1"/>
              <a:t>spbom.L</a:t>
            </a:r>
            <a:endParaRPr lang="en-AU" sz="1600" cap="none" dirty="0"/>
          </a:p>
        </p:txBody>
      </p:sp>
      <p:sp>
        <p:nvSpPr>
          <p:cNvPr id="15" name="Title 1"/>
          <p:cNvSpPr txBox="1">
            <a:spLocks/>
          </p:cNvSpPr>
          <p:nvPr/>
        </p:nvSpPr>
        <p:spPr>
          <a:xfrm>
            <a:off x="6622780" y="5167309"/>
            <a:ext cx="2573407"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cap="none" dirty="0"/>
              <a:t>Files Required</a:t>
            </a:r>
          </a:p>
        </p:txBody>
      </p:sp>
      <p:pic>
        <p:nvPicPr>
          <p:cNvPr id="18" name="Picture 17"/>
          <p:cNvPicPr>
            <a:picLocks noChangeAspect="1"/>
          </p:cNvPicPr>
          <p:nvPr/>
        </p:nvPicPr>
        <p:blipFill>
          <a:blip r:embed="rId3"/>
          <a:stretch>
            <a:fillRect/>
          </a:stretch>
        </p:blipFill>
        <p:spPr>
          <a:xfrm>
            <a:off x="6342162" y="1763096"/>
            <a:ext cx="2328096" cy="3404213"/>
          </a:xfrm>
          <a:prstGeom prst="rect">
            <a:avLst/>
          </a:prstGeom>
        </p:spPr>
      </p:pic>
      <p:pic>
        <p:nvPicPr>
          <p:cNvPr id="19" name="Picture 18"/>
          <p:cNvPicPr>
            <a:picLocks noChangeAspect="1"/>
          </p:cNvPicPr>
          <p:nvPr/>
        </p:nvPicPr>
        <p:blipFill>
          <a:blip r:embed="rId4"/>
          <a:stretch>
            <a:fillRect/>
          </a:stretch>
        </p:blipFill>
        <p:spPr>
          <a:xfrm>
            <a:off x="9635618" y="1763096"/>
            <a:ext cx="2006929" cy="2031371"/>
          </a:xfrm>
          <a:prstGeom prst="rect">
            <a:avLst/>
          </a:prstGeom>
        </p:spPr>
      </p:pic>
      <p:pic>
        <p:nvPicPr>
          <p:cNvPr id="20" name="Picture 19"/>
          <p:cNvPicPr>
            <a:picLocks noChangeAspect="1"/>
          </p:cNvPicPr>
          <p:nvPr/>
        </p:nvPicPr>
        <p:blipFill>
          <a:blip r:embed="rId5"/>
          <a:stretch>
            <a:fillRect/>
          </a:stretch>
        </p:blipFill>
        <p:spPr>
          <a:xfrm>
            <a:off x="8879708" y="3964787"/>
            <a:ext cx="3047632" cy="1197284"/>
          </a:xfrm>
          <a:prstGeom prst="rect">
            <a:avLst/>
          </a:prstGeom>
        </p:spPr>
      </p:pic>
      <p:sp>
        <p:nvSpPr>
          <p:cNvPr id="21" name="Arrow: Right 20"/>
          <p:cNvSpPr/>
          <p:nvPr/>
        </p:nvSpPr>
        <p:spPr>
          <a:xfrm rot="2776282">
            <a:off x="8583722" y="3477056"/>
            <a:ext cx="847042" cy="287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p:cNvCxnSpPr/>
          <p:nvPr/>
        </p:nvCxnSpPr>
        <p:spPr>
          <a:xfrm flipH="1">
            <a:off x="6182140" y="992263"/>
            <a:ext cx="39756" cy="5627198"/>
          </a:xfrm>
          <a:prstGeom prst="line">
            <a:avLst/>
          </a:prstGeom>
          <a:ln w="4762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stretch>
            <a:fillRect/>
          </a:stretch>
        </p:blipFill>
        <p:spPr>
          <a:xfrm>
            <a:off x="301634" y="2039620"/>
            <a:ext cx="2656122" cy="3118572"/>
          </a:xfrm>
          <a:prstGeom prst="rect">
            <a:avLst/>
          </a:prstGeom>
        </p:spPr>
      </p:pic>
      <p:sp>
        <p:nvSpPr>
          <p:cNvPr id="24" name="Title 1"/>
          <p:cNvSpPr txBox="1">
            <a:spLocks/>
          </p:cNvSpPr>
          <p:nvPr/>
        </p:nvSpPr>
        <p:spPr>
          <a:xfrm>
            <a:off x="1183680" y="2422991"/>
            <a:ext cx="1159153" cy="326471"/>
          </a:xfrm>
          <a:prstGeom prst="rect">
            <a:avLst/>
          </a:prstGeom>
        </p:spPr>
        <p:txBody>
          <a:bodyPr vert="horz" lIns="91440" tIns="45720" rIns="91440" bIns="45720" rtlCol="0" anchor="b">
            <a:normAutofit fontScale="92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cap="none" dirty="0"/>
              <a:t>PDS</a:t>
            </a:r>
          </a:p>
        </p:txBody>
      </p:sp>
      <p:sp>
        <p:nvSpPr>
          <p:cNvPr id="25" name="Title 1"/>
          <p:cNvSpPr txBox="1">
            <a:spLocks/>
          </p:cNvSpPr>
          <p:nvPr/>
        </p:nvSpPr>
        <p:spPr>
          <a:xfrm>
            <a:off x="4455621" y="2422991"/>
            <a:ext cx="1360612" cy="326471"/>
          </a:xfrm>
          <a:prstGeom prst="rect">
            <a:avLst/>
          </a:prstGeom>
        </p:spPr>
        <p:txBody>
          <a:bodyPr vert="horz" lIns="91440" tIns="45720" rIns="91440" bIns="45720" rtlCol="0" anchor="b">
            <a:normAutofit fontScale="850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cap="none" dirty="0"/>
              <a:t>PDMS/E3D</a:t>
            </a:r>
          </a:p>
        </p:txBody>
      </p:sp>
      <p:sp>
        <p:nvSpPr>
          <p:cNvPr id="22" name="Rectangle: Rounded Corners 21"/>
          <p:cNvSpPr/>
          <p:nvPr/>
        </p:nvSpPr>
        <p:spPr>
          <a:xfrm>
            <a:off x="4455621" y="6455786"/>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8029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a:stretch>
            <a:fillRect/>
          </a:stretch>
        </p:blipFill>
        <p:spPr>
          <a:xfrm>
            <a:off x="224122" y="1423403"/>
            <a:ext cx="10139082" cy="5069541"/>
          </a:xfrm>
          <a:prstGeom prst="rect">
            <a:avLst/>
          </a:prstGeom>
        </p:spPr>
      </p:pic>
      <p:sp>
        <p:nvSpPr>
          <p:cNvPr id="15" name="Title 1"/>
          <p:cNvSpPr txBox="1">
            <a:spLocks/>
          </p:cNvSpPr>
          <p:nvPr/>
        </p:nvSpPr>
        <p:spPr>
          <a:xfrm>
            <a:off x="1813912" y="-21403"/>
            <a:ext cx="8676222" cy="585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Structural</a:t>
            </a:r>
          </a:p>
        </p:txBody>
      </p:sp>
      <p:sp>
        <p:nvSpPr>
          <p:cNvPr id="48" name="TextBox 47"/>
          <p:cNvSpPr txBox="1"/>
          <p:nvPr/>
        </p:nvSpPr>
        <p:spPr>
          <a:xfrm>
            <a:off x="-42139" y="4023252"/>
            <a:ext cx="5138924" cy="523220"/>
          </a:xfrm>
          <a:prstGeom prst="rect">
            <a:avLst/>
          </a:prstGeom>
          <a:solidFill>
            <a:srgbClr val="BC3122"/>
          </a:solidFill>
        </p:spPr>
        <p:txBody>
          <a:bodyPr wrap="square" rtlCol="0">
            <a:spAutoFit/>
          </a:bodyPr>
          <a:lstStyle/>
          <a:p>
            <a:r>
              <a:rPr lang="en-AU" sz="1400" dirty="0"/>
              <a:t>Now you can continue to create accurate structural drawings in PDMS/E3D with your PDS model data</a:t>
            </a:r>
          </a:p>
        </p:txBody>
      </p:sp>
      <p:grpSp>
        <p:nvGrpSpPr>
          <p:cNvPr id="30" name="Group 29"/>
          <p:cNvGrpSpPr/>
          <p:nvPr/>
        </p:nvGrpSpPr>
        <p:grpSpPr>
          <a:xfrm>
            <a:off x="2412959" y="517738"/>
            <a:ext cx="9681208" cy="5548831"/>
            <a:chOff x="2412959" y="517738"/>
            <a:chExt cx="9681208" cy="5548831"/>
          </a:xfrm>
        </p:grpSpPr>
        <p:sp>
          <p:nvSpPr>
            <p:cNvPr id="42" name="Oval 41"/>
            <p:cNvSpPr/>
            <p:nvPr/>
          </p:nvSpPr>
          <p:spPr>
            <a:xfrm>
              <a:off x="2412959" y="5749396"/>
              <a:ext cx="2683826" cy="31717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p:cNvGrpSpPr/>
            <p:nvPr/>
          </p:nvGrpSpPr>
          <p:grpSpPr>
            <a:xfrm>
              <a:off x="3381111" y="517738"/>
              <a:ext cx="8713056" cy="5470702"/>
              <a:chOff x="3381111" y="517738"/>
              <a:chExt cx="8713056" cy="5470702"/>
            </a:xfrm>
          </p:grpSpPr>
          <p:grpSp>
            <p:nvGrpSpPr>
              <p:cNvPr id="8" name="Group 7"/>
              <p:cNvGrpSpPr/>
              <p:nvPr/>
            </p:nvGrpSpPr>
            <p:grpSpPr>
              <a:xfrm>
                <a:off x="3381111" y="517738"/>
                <a:ext cx="5656653" cy="5470702"/>
                <a:chOff x="3381111" y="517738"/>
                <a:chExt cx="5656653" cy="5470702"/>
              </a:xfrm>
            </p:grpSpPr>
            <p:grpSp>
              <p:nvGrpSpPr>
                <p:cNvPr id="7" name="Group 6"/>
                <p:cNvGrpSpPr/>
                <p:nvPr/>
              </p:nvGrpSpPr>
              <p:grpSpPr>
                <a:xfrm>
                  <a:off x="3381111" y="517738"/>
                  <a:ext cx="5656653" cy="1996994"/>
                  <a:chOff x="6386834" y="2479150"/>
                  <a:chExt cx="5656653" cy="1996994"/>
                </a:xfrm>
              </p:grpSpPr>
              <p:pic>
                <p:nvPicPr>
                  <p:cNvPr id="4" name="Picture 3"/>
                  <p:cNvPicPr>
                    <a:picLocks noChangeAspect="1"/>
                  </p:cNvPicPr>
                  <p:nvPr/>
                </p:nvPicPr>
                <p:blipFill>
                  <a:blip r:embed="rId3"/>
                  <a:stretch>
                    <a:fillRect/>
                  </a:stretch>
                </p:blipFill>
                <p:spPr>
                  <a:xfrm>
                    <a:off x="6386834" y="2479150"/>
                    <a:ext cx="5656653" cy="1996994"/>
                  </a:xfrm>
                  <a:prstGeom prst="rect">
                    <a:avLst/>
                  </a:prstGeom>
                </p:spPr>
              </p:pic>
              <p:sp>
                <p:nvSpPr>
                  <p:cNvPr id="43" name="Rectangle 42"/>
                  <p:cNvSpPr/>
                  <p:nvPr/>
                </p:nvSpPr>
                <p:spPr>
                  <a:xfrm>
                    <a:off x="6704459" y="3449495"/>
                    <a:ext cx="1992660" cy="244487"/>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3" name="Arrow: Bent-Up 52"/>
                <p:cNvSpPr/>
                <p:nvPr/>
              </p:nvSpPr>
              <p:spPr>
                <a:xfrm rot="10800000" flipH="1" flipV="1">
                  <a:off x="4854157" y="1774956"/>
                  <a:ext cx="684862" cy="4213484"/>
                </a:xfrm>
                <a:prstGeom prst="bentUpArrow">
                  <a:avLst>
                    <a:gd name="adj1" fmla="val 9015"/>
                    <a:gd name="adj2" fmla="val 7879"/>
                    <a:gd name="adj3" fmla="val 10944"/>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8" name="TextBox 37"/>
              <p:cNvSpPr txBox="1"/>
              <p:nvPr/>
            </p:nvSpPr>
            <p:spPr>
              <a:xfrm>
                <a:off x="8987483" y="764444"/>
                <a:ext cx="3106684" cy="523220"/>
              </a:xfrm>
              <a:prstGeom prst="rect">
                <a:avLst/>
              </a:prstGeom>
              <a:solidFill>
                <a:srgbClr val="BC3122"/>
              </a:solidFill>
            </p:spPr>
            <p:txBody>
              <a:bodyPr wrap="square" rtlCol="0">
                <a:spAutoFit/>
              </a:bodyPr>
              <a:lstStyle/>
              <a:p>
                <a:pPr marL="285750" indent="-285750">
                  <a:buFont typeface="Arial" panose="020B0604020202020204" pitchFamily="34" charset="0"/>
                  <a:buChar char="•"/>
                </a:pPr>
                <a:r>
                  <a:rPr lang="en-AU" sz="1400" dirty="0"/>
                  <a:t>Steel Catalogue and SPREF is created for ALL sections</a:t>
                </a:r>
              </a:p>
            </p:txBody>
          </p:sp>
          <p:cxnSp>
            <p:nvCxnSpPr>
              <p:cNvPr id="51" name="Straight Arrow Connector 50"/>
              <p:cNvCxnSpPr>
                <a:cxnSpLocks/>
              </p:cNvCxnSpPr>
              <p:nvPr/>
            </p:nvCxnSpPr>
            <p:spPr>
              <a:xfrm flipH="1">
                <a:off x="5667927" y="1011807"/>
                <a:ext cx="3319557" cy="646659"/>
              </a:xfrm>
              <a:prstGeom prst="straightConnector1">
                <a:avLst/>
              </a:prstGeom>
              <a:ln w="76200">
                <a:solidFill>
                  <a:srgbClr val="BC312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4" name="TextBox 33"/>
          <p:cNvSpPr txBox="1"/>
          <p:nvPr/>
        </p:nvSpPr>
        <p:spPr>
          <a:xfrm>
            <a:off x="112657" y="989456"/>
            <a:ext cx="3402510" cy="369332"/>
          </a:xfrm>
          <a:prstGeom prst="rect">
            <a:avLst/>
          </a:prstGeom>
          <a:solidFill>
            <a:srgbClr val="BC3122"/>
          </a:solidFill>
        </p:spPr>
        <p:txBody>
          <a:bodyPr wrap="square" rtlCol="0">
            <a:spAutoFit/>
          </a:bodyPr>
          <a:lstStyle/>
          <a:p>
            <a:r>
              <a:rPr lang="en-AU" dirty="0"/>
              <a:t>For each structural element:</a:t>
            </a:r>
          </a:p>
        </p:txBody>
      </p:sp>
      <p:grpSp>
        <p:nvGrpSpPr>
          <p:cNvPr id="52" name="Group 51"/>
          <p:cNvGrpSpPr/>
          <p:nvPr/>
        </p:nvGrpSpPr>
        <p:grpSpPr>
          <a:xfrm>
            <a:off x="2222099" y="1331237"/>
            <a:ext cx="9895950" cy="2545926"/>
            <a:chOff x="2222099" y="1331237"/>
            <a:chExt cx="9895950" cy="2545926"/>
          </a:xfrm>
        </p:grpSpPr>
        <p:sp>
          <p:nvSpPr>
            <p:cNvPr id="46" name="Oval 45"/>
            <p:cNvSpPr/>
            <p:nvPr/>
          </p:nvSpPr>
          <p:spPr>
            <a:xfrm rot="471505">
              <a:off x="7292583" y="3266668"/>
              <a:ext cx="597559" cy="610495"/>
            </a:xfrm>
            <a:prstGeom prst="ellipse">
              <a:avLst/>
            </a:prstGeom>
            <a:noFill/>
            <a:ln w="53975">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Arrow: Bent-Up 43"/>
            <p:cNvSpPr/>
            <p:nvPr/>
          </p:nvSpPr>
          <p:spPr>
            <a:xfrm rot="20105232" flipH="1" flipV="1">
              <a:off x="6980135" y="2049114"/>
              <a:ext cx="2370289" cy="921698"/>
            </a:xfrm>
            <a:prstGeom prst="bentUpArrow">
              <a:avLst>
                <a:gd name="adj1" fmla="val 8891"/>
                <a:gd name="adj2" fmla="val 16513"/>
                <a:gd name="adj3" fmla="val 23199"/>
              </a:avLst>
            </a:prstGeom>
            <a:solidFill>
              <a:srgbClr val="006C31"/>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7" name="Group 26"/>
            <p:cNvGrpSpPr/>
            <p:nvPr/>
          </p:nvGrpSpPr>
          <p:grpSpPr>
            <a:xfrm>
              <a:off x="2222099" y="1331237"/>
              <a:ext cx="9895950" cy="2233135"/>
              <a:chOff x="2222099" y="1331237"/>
              <a:chExt cx="9895950" cy="2233135"/>
            </a:xfrm>
          </p:grpSpPr>
          <p:sp>
            <p:nvSpPr>
              <p:cNvPr id="45" name="Oval 44"/>
              <p:cNvSpPr/>
              <p:nvPr/>
            </p:nvSpPr>
            <p:spPr>
              <a:xfrm>
                <a:off x="2222099" y="3122726"/>
                <a:ext cx="1665597" cy="441646"/>
              </a:xfrm>
              <a:prstGeom prst="ellipse">
                <a:avLst/>
              </a:prstGeom>
              <a:noFill/>
              <a:ln w="53975">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987483" y="1331237"/>
                <a:ext cx="3130566" cy="523220"/>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en-AU" sz="1400" dirty="0"/>
                  <a:t>Section cutting profiles are maintained</a:t>
                </a:r>
              </a:p>
            </p:txBody>
          </p:sp>
          <p:cxnSp>
            <p:nvCxnSpPr>
              <p:cNvPr id="3" name="Straight Arrow Connector 2"/>
              <p:cNvCxnSpPr>
                <a:cxnSpLocks/>
                <a:stCxn id="44" idx="2"/>
                <a:endCxn id="45" idx="6"/>
              </p:cNvCxnSpPr>
              <p:nvPr/>
            </p:nvCxnSpPr>
            <p:spPr>
              <a:xfrm flipH="1">
                <a:off x="3887696" y="1629929"/>
                <a:ext cx="5175583" cy="1713620"/>
              </a:xfrm>
              <a:prstGeom prst="straightConnector1">
                <a:avLst/>
              </a:prstGeom>
              <a:ln w="76200">
                <a:solidFill>
                  <a:srgbClr val="006C3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7678221" y="1889327"/>
            <a:ext cx="4415946" cy="2013924"/>
            <a:chOff x="7678221" y="1889327"/>
            <a:chExt cx="4415946" cy="2013924"/>
          </a:xfrm>
        </p:grpSpPr>
        <p:sp>
          <p:nvSpPr>
            <p:cNvPr id="47" name="Oval 46"/>
            <p:cNvSpPr/>
            <p:nvPr/>
          </p:nvSpPr>
          <p:spPr>
            <a:xfrm rot="19185377">
              <a:off x="7678221" y="3373248"/>
              <a:ext cx="1186533" cy="530003"/>
            </a:xfrm>
            <a:prstGeom prst="ellipse">
              <a:avLst/>
            </a:pr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p:cNvSpPr txBox="1"/>
            <p:nvPr/>
          </p:nvSpPr>
          <p:spPr>
            <a:xfrm>
              <a:off x="8987483" y="1889327"/>
              <a:ext cx="3106684" cy="523220"/>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AU" sz="1400" dirty="0"/>
                <a:t>Stair treads and grating are created as structural PANELs</a:t>
              </a:r>
            </a:p>
          </p:txBody>
        </p:sp>
        <p:cxnSp>
          <p:nvCxnSpPr>
            <p:cNvPr id="50" name="Straight Arrow Connector 49"/>
            <p:cNvCxnSpPr>
              <a:cxnSpLocks/>
              <a:endCxn id="47" idx="6"/>
            </p:cNvCxnSpPr>
            <p:nvPr/>
          </p:nvCxnSpPr>
          <p:spPr>
            <a:xfrm flipH="1">
              <a:off x="8724330" y="2424797"/>
              <a:ext cx="263154" cy="83017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31" name="Rectangle 30"/>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9333832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1000"/>
                                        <p:tgtEl>
                                          <p:spTgt spid="30"/>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1000"/>
                                        <p:tgtEl>
                                          <p:spTgt spid="52"/>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1000"/>
                                        <p:tgtEl>
                                          <p:spTgt spid="28"/>
                                        </p:tgtEl>
                                      </p:cBhvr>
                                    </p:animEffect>
                                  </p:childTnLst>
                                </p:cTn>
                              </p:par>
                            </p:childTnLst>
                          </p:cTn>
                        </p:par>
                        <p:par>
                          <p:cTn id="20" fill="hold">
                            <p:stCondLst>
                              <p:cond delay="3500"/>
                            </p:stCondLst>
                            <p:childTnLst>
                              <p:par>
                                <p:cTn id="21" presetID="16" presetClass="entr" presetSubtype="37"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arn(outVertical)">
                                      <p:cBhvr>
                                        <p:cTn id="23" dur="24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4"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616470" y="741022"/>
            <a:ext cx="5388712" cy="6000746"/>
          </a:xfrm>
          <a:prstGeom prst="rect">
            <a:avLst/>
          </a:prstGeom>
        </p:spPr>
      </p:pic>
      <p:sp>
        <p:nvSpPr>
          <p:cNvPr id="15" name="Title 1"/>
          <p:cNvSpPr txBox="1">
            <a:spLocks/>
          </p:cNvSpPr>
          <p:nvPr/>
        </p:nvSpPr>
        <p:spPr>
          <a:xfrm>
            <a:off x="1813912" y="-21403"/>
            <a:ext cx="8676222" cy="585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4" y="741022"/>
            <a:ext cx="5418290" cy="6012701"/>
          </a:xfrm>
          <a:prstGeom prst="rect">
            <a:avLst/>
          </a:prstGeom>
        </p:spPr>
      </p:pic>
      <p:sp>
        <p:nvSpPr>
          <p:cNvPr id="32" name="TextBox 31"/>
          <p:cNvSpPr txBox="1"/>
          <p:nvPr/>
        </p:nvSpPr>
        <p:spPr>
          <a:xfrm>
            <a:off x="1494692" y="432051"/>
            <a:ext cx="2954220" cy="369332"/>
          </a:xfrm>
          <a:prstGeom prst="rect">
            <a:avLst/>
          </a:prstGeom>
          <a:noFill/>
        </p:spPr>
        <p:txBody>
          <a:bodyPr wrap="square" rtlCol="0">
            <a:spAutoFit/>
          </a:bodyPr>
          <a:lstStyle/>
          <a:p>
            <a:r>
              <a:rPr lang="en-AU" dirty="0">
                <a:latin typeface="Aharoni" panose="02010803020104030203" pitchFamily="2" charset="-79"/>
                <a:cs typeface="Aharoni" panose="02010803020104030203" pitchFamily="2" charset="-79"/>
              </a:rPr>
              <a:t>PDS </a:t>
            </a:r>
            <a:r>
              <a:rPr lang="en-AU" dirty="0" err="1">
                <a:latin typeface="Aharoni" panose="02010803020104030203" pitchFamily="2" charset="-79"/>
                <a:cs typeface="Aharoni" panose="02010803020104030203" pitchFamily="2" charset="-79"/>
              </a:rPr>
              <a:t>Microstation</a:t>
            </a:r>
            <a:r>
              <a:rPr lang="en-AU" dirty="0">
                <a:latin typeface="Aharoni" panose="02010803020104030203" pitchFamily="2" charset="-79"/>
                <a:cs typeface="Aharoni" panose="02010803020104030203" pitchFamily="2" charset="-79"/>
              </a:rPr>
              <a:t> Before</a:t>
            </a:r>
          </a:p>
        </p:txBody>
      </p:sp>
      <p:sp>
        <p:nvSpPr>
          <p:cNvPr id="33" name="TextBox 32"/>
          <p:cNvSpPr txBox="1"/>
          <p:nvPr/>
        </p:nvSpPr>
        <p:spPr>
          <a:xfrm>
            <a:off x="7968064" y="432051"/>
            <a:ext cx="2107925" cy="369332"/>
          </a:xfrm>
          <a:prstGeom prst="rect">
            <a:avLst/>
          </a:prstGeom>
          <a:noFill/>
        </p:spPr>
        <p:txBody>
          <a:bodyPr wrap="square" rtlCol="0">
            <a:spAutoFit/>
          </a:bodyPr>
          <a:lstStyle/>
          <a:p>
            <a:r>
              <a:rPr lang="en-AU" dirty="0">
                <a:latin typeface="Aharoni" panose="02010803020104030203" pitchFamily="2" charset="-79"/>
                <a:cs typeface="Aharoni" panose="02010803020104030203" pitchFamily="2" charset="-79"/>
              </a:rPr>
              <a:t>PDMS/E3D After</a:t>
            </a:r>
          </a:p>
        </p:txBody>
      </p:sp>
      <p:sp>
        <p:nvSpPr>
          <p:cNvPr id="78" name="Arrow: Right 77"/>
          <p:cNvSpPr/>
          <p:nvPr/>
        </p:nvSpPr>
        <p:spPr>
          <a:xfrm>
            <a:off x="4102675" y="3062093"/>
            <a:ext cx="3277658" cy="1834158"/>
          </a:xfrm>
          <a:prstGeom prst="rightArrow">
            <a:avLst/>
          </a:prstGeom>
          <a:solidFill>
            <a:srgbClr val="BC3122"/>
          </a:solidFill>
        </p:spPr>
        <p:txBody>
          <a:bodyPr wrap="square" rtlCol="0">
            <a:spAutoFit/>
          </a:bodyPr>
          <a:lstStyle/>
          <a:p>
            <a:pPr algn="ctr"/>
            <a:r>
              <a:rPr lang="en-AU" dirty="0">
                <a:solidFill>
                  <a:schemeClr val="tx1"/>
                </a:solidFill>
              </a:rPr>
              <a:t>Conversion of graphics with one </a:t>
            </a:r>
            <a:r>
              <a:rPr lang="en-AU" u="sng" dirty="0">
                <a:solidFill>
                  <a:schemeClr val="tx1"/>
                </a:solidFill>
              </a:rPr>
              <a:t>major</a:t>
            </a:r>
            <a:r>
              <a:rPr lang="en-AU" dirty="0">
                <a:solidFill>
                  <a:schemeClr val="tx1"/>
                </a:solidFill>
              </a:rPr>
              <a:t> difference</a:t>
            </a:r>
          </a:p>
        </p:txBody>
      </p:sp>
      <p:pic>
        <p:nvPicPr>
          <p:cNvPr id="18" name="Picture 17"/>
          <p:cNvPicPr>
            <a:picLocks noChangeAspect="1"/>
          </p:cNvPicPr>
          <p:nvPr/>
        </p:nvPicPr>
        <p:blipFill>
          <a:blip r:embed="rId4"/>
          <a:stretch>
            <a:fillRect/>
          </a:stretch>
        </p:blipFill>
        <p:spPr>
          <a:xfrm>
            <a:off x="5721115" y="2064765"/>
            <a:ext cx="5263747" cy="4421547"/>
          </a:xfrm>
          <a:prstGeom prst="rect">
            <a:avLst/>
          </a:prstGeom>
        </p:spPr>
      </p:pic>
      <p:pic>
        <p:nvPicPr>
          <p:cNvPr id="16" name="Picture 15"/>
          <p:cNvPicPr>
            <a:picLocks noChangeAspect="1"/>
          </p:cNvPicPr>
          <p:nvPr/>
        </p:nvPicPr>
        <p:blipFill>
          <a:blip r:embed="rId5"/>
          <a:stretch>
            <a:fillRect/>
          </a:stretch>
        </p:blipFill>
        <p:spPr>
          <a:xfrm>
            <a:off x="5680476" y="2141809"/>
            <a:ext cx="5321660" cy="4396154"/>
          </a:xfrm>
          <a:prstGeom prst="rect">
            <a:avLst/>
          </a:prstGeom>
        </p:spPr>
      </p:pic>
      <p:pic>
        <p:nvPicPr>
          <p:cNvPr id="20" name="Picture 19"/>
          <p:cNvPicPr>
            <a:picLocks noChangeAspect="1"/>
          </p:cNvPicPr>
          <p:nvPr/>
        </p:nvPicPr>
        <p:blipFill>
          <a:blip r:embed="rId6"/>
          <a:stretch>
            <a:fillRect/>
          </a:stretch>
        </p:blipFill>
        <p:spPr>
          <a:xfrm>
            <a:off x="10042193" y="570295"/>
            <a:ext cx="2142044" cy="6213347"/>
          </a:xfrm>
          <a:prstGeom prst="rect">
            <a:avLst/>
          </a:prstGeom>
        </p:spPr>
      </p:pic>
      <p:cxnSp>
        <p:nvCxnSpPr>
          <p:cNvPr id="79" name="Straight Arrow Connector 78"/>
          <p:cNvCxnSpPr>
            <a:cxnSpLocks/>
          </p:cNvCxnSpPr>
          <p:nvPr/>
        </p:nvCxnSpPr>
        <p:spPr>
          <a:xfrm flipH="1">
            <a:off x="8503920" y="1270000"/>
            <a:ext cx="1727200" cy="125984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H="1">
            <a:off x="6242661" y="3741395"/>
            <a:ext cx="3988459" cy="81769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099629" y="3474659"/>
            <a:ext cx="2697411" cy="969496"/>
          </a:xfrm>
          <a:prstGeom prst="rect">
            <a:avLst/>
          </a:prstGeom>
          <a:solidFill>
            <a:srgbClr val="BC3122"/>
          </a:solidFill>
        </p:spPr>
        <p:txBody>
          <a:bodyPr wrap="square" rtlCol="0">
            <a:spAutoFit/>
          </a:bodyPr>
          <a:lstStyle/>
          <a:p>
            <a:pPr algn="ctr"/>
            <a:r>
              <a:rPr lang="en-AU" sz="1900" dirty="0"/>
              <a:t>Full Isometric is selectable in hierarchy</a:t>
            </a:r>
          </a:p>
        </p:txBody>
      </p:sp>
      <p:sp>
        <p:nvSpPr>
          <p:cNvPr id="86" name="TextBox 85"/>
          <p:cNvSpPr txBox="1"/>
          <p:nvPr/>
        </p:nvSpPr>
        <p:spPr>
          <a:xfrm>
            <a:off x="4150186" y="3508112"/>
            <a:ext cx="2697411" cy="877163"/>
          </a:xfrm>
          <a:prstGeom prst="rect">
            <a:avLst/>
          </a:prstGeom>
          <a:solidFill>
            <a:srgbClr val="BC3122"/>
          </a:solidFill>
        </p:spPr>
        <p:txBody>
          <a:bodyPr wrap="square" rtlCol="0">
            <a:spAutoFit/>
          </a:bodyPr>
          <a:lstStyle/>
          <a:p>
            <a:pPr algn="ctr"/>
            <a:r>
              <a:rPr lang="en-AU" sz="1700" dirty="0"/>
              <a:t>Isometric fittings are selectable in hierarchy with intelligence</a:t>
            </a:r>
          </a:p>
        </p:txBody>
      </p:sp>
      <p:sp>
        <p:nvSpPr>
          <p:cNvPr id="87" name="Rectangle: Rounded Corners 86"/>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38973533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32"/>
                                        </p:tgtEl>
                                      </p:cBhvr>
                                      <p:by x="150000" y="150000"/>
                                    </p:animScale>
                                  </p:childTnLst>
                                </p:cTn>
                              </p:par>
                            </p:childTnLst>
                          </p:cTn>
                        </p:par>
                        <p:par>
                          <p:cTn id="7" fill="hold">
                            <p:stCondLst>
                              <p:cond delay="1000"/>
                            </p:stCondLst>
                            <p:childTnLst>
                              <p:par>
                                <p:cTn id="8" presetID="6" presetClass="emph" presetSubtype="0" fill="hold" grpId="0" nodeType="afterEffect">
                                  <p:stCondLst>
                                    <p:cond delay="0"/>
                                  </p:stCondLst>
                                  <p:childTnLst>
                                    <p:animScale>
                                      <p:cBhvr>
                                        <p:cTn id="9" dur="1000" fill="hold"/>
                                        <p:tgtEl>
                                          <p:spTgt spid="33"/>
                                        </p:tgtEl>
                                      </p:cBhvr>
                                      <p:by x="150000" y="150000"/>
                                    </p:animScale>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000"/>
                                        <p:tgtEl>
                                          <p:spTgt spid="78"/>
                                        </p:tgtEl>
                                      </p:cBhvr>
                                    </p:animEffect>
                                  </p:childTnLst>
                                </p:cTn>
                              </p:par>
                            </p:childTnLst>
                          </p:cTn>
                        </p:par>
                        <p:par>
                          <p:cTn id="14" fill="hold">
                            <p:stCondLst>
                              <p:cond delay="3000"/>
                            </p:stCondLst>
                            <p:childTnLst>
                              <p:par>
                                <p:cTn id="15" presetID="22" presetClass="entr" presetSubtype="8" fill="hold" nodeType="after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000"/>
                                        <p:tgtEl>
                                          <p:spTgt spid="16"/>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6500"/>
                            </p:stCondLst>
                            <p:childTnLst>
                              <p:par>
                                <p:cTn id="23" presetID="22" presetClass="entr" presetSubtype="1"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up)">
                                      <p:cBhvr>
                                        <p:cTn id="25" dur="1000"/>
                                        <p:tgtEl>
                                          <p:spTgt spid="79"/>
                                        </p:tgtEl>
                                      </p:cBhvr>
                                    </p:animEffect>
                                  </p:childTnLst>
                                </p:cTn>
                              </p:par>
                            </p:childTnLst>
                          </p:cTn>
                        </p:par>
                        <p:par>
                          <p:cTn id="26" fill="hold">
                            <p:stCondLst>
                              <p:cond delay="7500"/>
                            </p:stCondLst>
                            <p:childTnLst>
                              <p:par>
                                <p:cTn id="27" presetID="16" presetClass="entr" presetSubtype="37" fill="hold" grpId="0" nodeType="afterEffect">
                                  <p:stCondLst>
                                    <p:cond delay="0"/>
                                  </p:stCondLst>
                                  <p:iterate type="wd">
                                    <p:tmPct val="46000"/>
                                  </p:iterate>
                                  <p:childTnLst>
                                    <p:set>
                                      <p:cBhvr>
                                        <p:cTn id="28" dur="1" fill="hold">
                                          <p:stCondLst>
                                            <p:cond delay="0"/>
                                          </p:stCondLst>
                                        </p:cTn>
                                        <p:tgtEl>
                                          <p:spTgt spid="85"/>
                                        </p:tgtEl>
                                        <p:attrNameLst>
                                          <p:attrName>style.visibility</p:attrName>
                                        </p:attrNameLst>
                                      </p:cBhvr>
                                      <p:to>
                                        <p:strVal val="visible"/>
                                      </p:to>
                                    </p:set>
                                    <p:animEffect transition="in" filter="barn(outVertical)">
                                      <p:cBhvr>
                                        <p:cTn id="29" dur="10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9"/>
                                        </p:tgtEl>
                                        <p:attrNameLst>
                                          <p:attrName>style.visibility</p:attrName>
                                        </p:attrNameLst>
                                      </p:cBhvr>
                                      <p:to>
                                        <p:strVal val="hidden"/>
                                      </p:to>
                                    </p:set>
                                  </p:childTnLst>
                                </p:cTn>
                              </p:par>
                            </p:childTnLst>
                          </p:cTn>
                        </p:par>
                        <p:par>
                          <p:cTn id="36" fill="hold">
                            <p:stCondLst>
                              <p:cond delay="0"/>
                            </p:stCondLst>
                            <p:childTnLst>
                              <p:par>
                                <p:cTn id="37" presetID="22" presetClass="entr" presetSubtype="2" fill="hold" nodeType="afterEffect">
                                  <p:stCondLst>
                                    <p:cond delay="100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1000"/>
                                        <p:tgtEl>
                                          <p:spTgt spid="1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up)">
                                      <p:cBhvr>
                                        <p:cTn id="43" dur="1000"/>
                                        <p:tgtEl>
                                          <p:spTgt spid="82"/>
                                        </p:tgtEl>
                                      </p:cBhvr>
                                    </p:animEffect>
                                  </p:childTnLst>
                                </p:cTn>
                              </p:par>
                            </p:childTnLst>
                          </p:cTn>
                        </p:par>
                        <p:par>
                          <p:cTn id="44" fill="hold">
                            <p:stCondLst>
                              <p:cond delay="3000"/>
                            </p:stCondLst>
                            <p:childTnLst>
                              <p:par>
                                <p:cTn id="45" presetID="16" presetClass="entr" presetSubtype="37" fill="hold" grpId="0" nodeType="afterEffect">
                                  <p:stCondLst>
                                    <p:cond delay="0"/>
                                  </p:stCondLst>
                                  <p:iterate type="wd">
                                    <p:tmPct val="50000"/>
                                  </p:iterate>
                                  <p:childTnLst>
                                    <p:set>
                                      <p:cBhvr>
                                        <p:cTn id="46" dur="1" fill="hold">
                                          <p:stCondLst>
                                            <p:cond delay="0"/>
                                          </p:stCondLst>
                                        </p:cTn>
                                        <p:tgtEl>
                                          <p:spTgt spid="86"/>
                                        </p:tgtEl>
                                        <p:attrNameLst>
                                          <p:attrName>style.visibility</p:attrName>
                                        </p:attrNameLst>
                                      </p:cBhvr>
                                      <p:to>
                                        <p:strVal val="visible"/>
                                      </p:to>
                                    </p:set>
                                    <p:animEffect transition="in" filter="barn(outVertical)">
                                      <p:cBhvr>
                                        <p:cTn id="47" dur="10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ipe(down)">
                                      <p:cBhvr>
                                        <p:cTn id="5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8" grpId="0" animBg="1"/>
      <p:bldP spid="8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813912" y="-21403"/>
            <a:ext cx="8676222" cy="585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Overview</a:t>
            </a:r>
          </a:p>
        </p:txBody>
      </p:sp>
      <p:pic>
        <p:nvPicPr>
          <p:cNvPr id="5" name="Picture 4"/>
          <p:cNvPicPr>
            <a:picLocks noChangeAspect="1"/>
          </p:cNvPicPr>
          <p:nvPr/>
        </p:nvPicPr>
        <p:blipFill>
          <a:blip r:embed="rId2"/>
          <a:stretch>
            <a:fillRect/>
          </a:stretch>
        </p:blipFill>
        <p:spPr>
          <a:xfrm>
            <a:off x="307571" y="564228"/>
            <a:ext cx="11122429" cy="5893030"/>
          </a:xfrm>
          <a:prstGeom prst="rect">
            <a:avLst/>
          </a:prstGeom>
        </p:spPr>
      </p:pic>
      <p:cxnSp>
        <p:nvCxnSpPr>
          <p:cNvPr id="29" name="Straight Arrow Connector 28"/>
          <p:cNvCxnSpPr>
            <a:cxnSpLocks/>
            <a:stCxn id="31" idx="1"/>
          </p:cNvCxnSpPr>
          <p:nvPr/>
        </p:nvCxnSpPr>
        <p:spPr>
          <a:xfrm flipH="1" flipV="1">
            <a:off x="1014154" y="1521020"/>
            <a:ext cx="687074" cy="563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01228" y="1149859"/>
            <a:ext cx="2665499" cy="753586"/>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SITE created per area as agreed, containing PDS </a:t>
            </a:r>
            <a:r>
              <a:rPr lang="en-AU" sz="1408" dirty="0" err="1">
                <a:solidFill>
                  <a:schemeClr val="bg1"/>
                </a:solidFill>
              </a:rPr>
              <a:t>Microstation</a:t>
            </a:r>
            <a:r>
              <a:rPr lang="en-AU" sz="1408" dirty="0">
                <a:solidFill>
                  <a:schemeClr val="bg1"/>
                </a:solidFill>
              </a:rPr>
              <a:t> model names</a:t>
            </a:r>
          </a:p>
        </p:txBody>
      </p:sp>
      <p:sp>
        <p:nvSpPr>
          <p:cNvPr id="36" name="TextBox 35"/>
          <p:cNvSpPr txBox="1"/>
          <p:nvPr/>
        </p:nvSpPr>
        <p:spPr>
          <a:xfrm>
            <a:off x="486658" y="4870692"/>
            <a:ext cx="2975205" cy="1175643"/>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Obstruction Levels created for:</a:t>
            </a:r>
          </a:p>
          <a:p>
            <a:pPr marL="285750" indent="-285750">
              <a:buFont typeface="Arial" panose="020B0604020202020204" pitchFamily="34" charset="0"/>
              <a:buChar char="•"/>
            </a:pPr>
            <a:r>
              <a:rPr lang="en-AU" sz="1408" dirty="0">
                <a:solidFill>
                  <a:schemeClr val="bg1"/>
                </a:solidFill>
              </a:rPr>
              <a:t>insulation</a:t>
            </a:r>
          </a:p>
          <a:p>
            <a:pPr marL="285750" indent="-285750">
              <a:buFont typeface="Arial" panose="020B0604020202020204" pitchFamily="34" charset="0"/>
              <a:buChar char="•"/>
            </a:pPr>
            <a:r>
              <a:rPr lang="en-AU" sz="1408" dirty="0">
                <a:solidFill>
                  <a:schemeClr val="bg1"/>
                </a:solidFill>
              </a:rPr>
              <a:t>access ways</a:t>
            </a:r>
          </a:p>
          <a:p>
            <a:pPr marL="285750" indent="-285750">
              <a:buFont typeface="Arial" panose="020B0604020202020204" pitchFamily="34" charset="0"/>
              <a:buChar char="•"/>
            </a:pPr>
            <a:r>
              <a:rPr lang="en-AU" sz="1408" dirty="0">
                <a:solidFill>
                  <a:schemeClr val="bg1"/>
                </a:solidFill>
              </a:rPr>
              <a:t>maintenance envelopes</a:t>
            </a:r>
          </a:p>
          <a:p>
            <a:pPr marL="285750" indent="-285750">
              <a:buFont typeface="Arial" panose="020B0604020202020204" pitchFamily="34" charset="0"/>
              <a:buChar char="•"/>
            </a:pPr>
            <a:r>
              <a:rPr lang="en-AU" sz="1408" dirty="0">
                <a:solidFill>
                  <a:schemeClr val="bg1"/>
                </a:solidFill>
              </a:rPr>
              <a:t>grating</a:t>
            </a:r>
          </a:p>
        </p:txBody>
      </p:sp>
      <p:cxnSp>
        <p:nvCxnSpPr>
          <p:cNvPr id="56" name="Straight Arrow Connector 55"/>
          <p:cNvCxnSpPr>
            <a:cxnSpLocks/>
            <a:stCxn id="57" idx="1"/>
          </p:cNvCxnSpPr>
          <p:nvPr/>
        </p:nvCxnSpPr>
        <p:spPr>
          <a:xfrm flipH="1">
            <a:off x="5301335" y="1631540"/>
            <a:ext cx="609826" cy="177413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911161" y="935388"/>
            <a:ext cx="2570365" cy="1392304"/>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Audit ability of handover as </a:t>
            </a:r>
            <a:r>
              <a:rPr lang="en-AU" sz="1408" dirty="0" err="1">
                <a:solidFill>
                  <a:schemeClr val="bg1"/>
                </a:solidFill>
              </a:rPr>
              <a:t>EQUIpment</a:t>
            </a:r>
            <a:r>
              <a:rPr lang="en-AU" sz="1408" dirty="0">
                <a:solidFill>
                  <a:schemeClr val="bg1"/>
                </a:solidFill>
              </a:rPr>
              <a:t> naming allows colour rule to identify items in PDS database.</a:t>
            </a:r>
          </a:p>
          <a:p>
            <a:pPr marL="285750" indent="-285750" algn="ctr">
              <a:buFont typeface="Arial" panose="020B0604020202020204" pitchFamily="34" charset="0"/>
              <a:buChar char="•"/>
            </a:pPr>
            <a:r>
              <a:rPr lang="en-AU" sz="1408" dirty="0">
                <a:solidFill>
                  <a:schemeClr val="bg1"/>
                </a:solidFill>
              </a:rPr>
              <a:t>Pink Tagged correctly</a:t>
            </a:r>
          </a:p>
          <a:p>
            <a:pPr marL="285750" indent="-285750" algn="ctr">
              <a:buFont typeface="Arial" panose="020B0604020202020204" pitchFamily="34" charset="0"/>
              <a:buChar char="•"/>
            </a:pPr>
            <a:r>
              <a:rPr lang="en-AU" sz="1408" dirty="0">
                <a:solidFill>
                  <a:schemeClr val="bg1"/>
                </a:solidFill>
              </a:rPr>
              <a:t>Orange unnamed</a:t>
            </a:r>
          </a:p>
        </p:txBody>
      </p:sp>
      <p:cxnSp>
        <p:nvCxnSpPr>
          <p:cNvPr id="58" name="Straight Arrow Connector 57"/>
          <p:cNvCxnSpPr>
            <a:cxnSpLocks/>
            <a:stCxn id="57" idx="1"/>
          </p:cNvCxnSpPr>
          <p:nvPr/>
        </p:nvCxnSpPr>
        <p:spPr>
          <a:xfrm flipH="1">
            <a:off x="4338913" y="1631540"/>
            <a:ext cx="1572248" cy="775395"/>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66" idx="2"/>
          </p:cNvCxnSpPr>
          <p:nvPr/>
        </p:nvCxnSpPr>
        <p:spPr>
          <a:xfrm flipH="1">
            <a:off x="9942504" y="1718157"/>
            <a:ext cx="812140" cy="1211655"/>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469461" y="759177"/>
            <a:ext cx="2570365" cy="958980"/>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Steel converted with </a:t>
            </a:r>
            <a:r>
              <a:rPr lang="en-AU" sz="1408" dirty="0" err="1">
                <a:solidFill>
                  <a:schemeClr val="bg1"/>
                </a:solidFill>
              </a:rPr>
              <a:t>Catref</a:t>
            </a:r>
            <a:r>
              <a:rPr lang="en-AU" sz="1408" dirty="0">
                <a:solidFill>
                  <a:schemeClr val="bg1"/>
                </a:solidFill>
              </a:rPr>
              <a:t>/</a:t>
            </a:r>
            <a:r>
              <a:rPr lang="en-AU" sz="1408" dirty="0" err="1">
                <a:solidFill>
                  <a:schemeClr val="bg1"/>
                </a:solidFill>
              </a:rPr>
              <a:t>Spref</a:t>
            </a:r>
            <a:r>
              <a:rPr lang="en-AU" sz="1408" dirty="0">
                <a:solidFill>
                  <a:schemeClr val="bg1"/>
                </a:solidFill>
              </a:rPr>
              <a:t> and built in </a:t>
            </a:r>
            <a:r>
              <a:rPr lang="en-AU" sz="1408" dirty="0" err="1">
                <a:solidFill>
                  <a:schemeClr val="bg1"/>
                </a:solidFill>
              </a:rPr>
              <a:t>SUBFRames</a:t>
            </a:r>
            <a:r>
              <a:rPr lang="en-AU" sz="1408" dirty="0">
                <a:solidFill>
                  <a:schemeClr val="bg1"/>
                </a:solidFill>
              </a:rPr>
              <a:t> with colour rules matching PDS</a:t>
            </a:r>
          </a:p>
        </p:txBody>
      </p:sp>
      <p:sp>
        <p:nvSpPr>
          <p:cNvPr id="69" name="TextBox 68"/>
          <p:cNvSpPr txBox="1"/>
          <p:nvPr/>
        </p:nvSpPr>
        <p:spPr>
          <a:xfrm>
            <a:off x="9469461" y="3550916"/>
            <a:ext cx="2570365" cy="742319"/>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All disciplines can be given unique colour rules or be split by Fluid</a:t>
            </a:r>
          </a:p>
        </p:txBody>
      </p:sp>
      <p:pic>
        <p:nvPicPr>
          <p:cNvPr id="71" name="Picture 70"/>
          <p:cNvPicPr>
            <a:picLocks noChangeAspect="1"/>
          </p:cNvPicPr>
          <p:nvPr/>
        </p:nvPicPr>
        <p:blipFill>
          <a:blip r:embed="rId3"/>
          <a:stretch>
            <a:fillRect/>
          </a:stretch>
        </p:blipFill>
        <p:spPr>
          <a:xfrm>
            <a:off x="4877572" y="4870692"/>
            <a:ext cx="1033589" cy="1049971"/>
          </a:xfrm>
          <a:prstGeom prst="rect">
            <a:avLst/>
          </a:prstGeom>
        </p:spPr>
      </p:pic>
      <p:pic>
        <p:nvPicPr>
          <p:cNvPr id="81" name="Picture 80"/>
          <p:cNvPicPr>
            <a:picLocks noChangeAspect="1"/>
          </p:cNvPicPr>
          <p:nvPr/>
        </p:nvPicPr>
        <p:blipFill>
          <a:blip r:embed="rId3"/>
          <a:stretch>
            <a:fillRect/>
          </a:stretch>
        </p:blipFill>
        <p:spPr>
          <a:xfrm>
            <a:off x="4479029" y="529804"/>
            <a:ext cx="5574274" cy="5662627"/>
          </a:xfrm>
          <a:prstGeom prst="rect">
            <a:avLst/>
          </a:prstGeom>
          <a:effectLst>
            <a:glow rad="1905000">
              <a:schemeClr val="accent1">
                <a:alpha val="40000"/>
              </a:schemeClr>
            </a:glow>
            <a:outerShdw blurRad="50800" dist="50800" dir="5400000" sx="105000" sy="105000" algn="ctr" rotWithShape="0">
              <a:srgbClr val="000000">
                <a:alpha val="43137"/>
              </a:srgbClr>
            </a:outerShdw>
            <a:softEdge rad="127000"/>
          </a:effectLst>
          <a:scene3d>
            <a:camera prst="orthographicFront"/>
            <a:lightRig rig="threePt" dir="t"/>
          </a:scene3d>
          <a:sp3d contourW="12700">
            <a:bevelT/>
            <a:contourClr>
              <a:srgbClr val="00B050"/>
            </a:contourClr>
          </a:sp3d>
        </p:spPr>
      </p:pic>
      <p:cxnSp>
        <p:nvCxnSpPr>
          <p:cNvPr id="54" name="Straight Arrow Connector 53"/>
          <p:cNvCxnSpPr>
            <a:cxnSpLocks/>
            <a:stCxn id="36" idx="3"/>
          </p:cNvCxnSpPr>
          <p:nvPr/>
        </p:nvCxnSpPr>
        <p:spPr>
          <a:xfrm flipV="1">
            <a:off x="3461863" y="1735023"/>
            <a:ext cx="5752731" cy="3723491"/>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36" idx="3"/>
          </p:cNvCxnSpPr>
          <p:nvPr/>
        </p:nvCxnSpPr>
        <p:spPr>
          <a:xfrm flipV="1">
            <a:off x="3461863" y="3758984"/>
            <a:ext cx="1707135" cy="169953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a:stCxn id="36" idx="3"/>
          </p:cNvCxnSpPr>
          <p:nvPr/>
        </p:nvCxnSpPr>
        <p:spPr>
          <a:xfrm flipV="1">
            <a:off x="3461863" y="3255494"/>
            <a:ext cx="6267636" cy="220302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36" idx="3"/>
          </p:cNvCxnSpPr>
          <p:nvPr/>
        </p:nvCxnSpPr>
        <p:spPr>
          <a:xfrm>
            <a:off x="3461863" y="5458514"/>
            <a:ext cx="4101484" cy="164533"/>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18717591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500"/>
                            </p:stCondLst>
                            <p:childTnLst>
                              <p:par>
                                <p:cTn id="17" presetID="6" presetClass="emph" presetSubtype="0" fill="remove" nodeType="afterEffect">
                                  <p:stCondLst>
                                    <p:cond delay="0"/>
                                  </p:stCondLst>
                                  <p:childTnLst>
                                    <p:animScale>
                                      <p:cBhvr>
                                        <p:cTn id="18" dur="2000" fill="hold"/>
                                        <p:tgtEl>
                                          <p:spTgt spid="71"/>
                                        </p:tgtEl>
                                      </p:cBhvr>
                                      <p:by x="250000" y="250000"/>
                                    </p:animScale>
                                  </p:childTnLst>
                                </p:cTn>
                              </p:par>
                            </p:childTnLst>
                          </p:cTn>
                        </p:par>
                        <p:par>
                          <p:cTn id="19" fill="hold">
                            <p:stCondLst>
                              <p:cond delay="4500"/>
                            </p:stCondLst>
                            <p:childTnLst>
                              <p:par>
                                <p:cTn id="20" presetID="1" presetClass="entr" presetSubtype="0"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5800"/>
                                  </p:stCondLst>
                                  <p:childTnLst>
                                    <p:set>
                                      <p:cBhvr>
                                        <p:cTn id="41" dur="1" fill="hold">
                                          <p:stCondLst>
                                            <p:cond delay="0"/>
                                          </p:stCondLst>
                                        </p:cTn>
                                        <p:tgtEl>
                                          <p:spTgt spid="81"/>
                                        </p:tgtEl>
                                        <p:attrNameLst>
                                          <p:attrName>style.visibility</p:attrName>
                                        </p:attrNameLst>
                                      </p:cBhvr>
                                      <p:to>
                                        <p:strVal val="hidden"/>
                                      </p:to>
                                    </p:set>
                                  </p:childTnLst>
                                </p:cTn>
                              </p:par>
                              <p:par>
                                <p:cTn id="42" presetID="1" presetClass="exit" presetSubtype="0" fill="hold" nodeType="withEffect">
                                  <p:stCondLst>
                                    <p:cond delay="5800"/>
                                  </p:stCondLst>
                                  <p:childTnLst>
                                    <p:set>
                                      <p:cBhvr>
                                        <p:cTn id="43" dur="1" fill="hold">
                                          <p:stCondLst>
                                            <p:cond delay="0"/>
                                          </p:stCondLst>
                                        </p:cTn>
                                        <p:tgtEl>
                                          <p:spTgt spid="54"/>
                                        </p:tgtEl>
                                        <p:attrNameLst>
                                          <p:attrName>style.visibility</p:attrName>
                                        </p:attrNameLst>
                                      </p:cBhvr>
                                      <p:to>
                                        <p:strVal val="hidden"/>
                                      </p:to>
                                    </p:set>
                                  </p:childTnLst>
                                </p:cTn>
                              </p:par>
                              <p:par>
                                <p:cTn id="44" presetID="1" presetClass="exit" presetSubtype="0" fill="hold" nodeType="withEffect">
                                  <p:stCondLst>
                                    <p:cond delay="5800"/>
                                  </p:stCondLst>
                                  <p:childTnLst>
                                    <p:set>
                                      <p:cBhvr>
                                        <p:cTn id="45" dur="1" fill="hold">
                                          <p:stCondLst>
                                            <p:cond delay="0"/>
                                          </p:stCondLst>
                                        </p:cTn>
                                        <p:tgtEl>
                                          <p:spTgt spid="61"/>
                                        </p:tgtEl>
                                        <p:attrNameLst>
                                          <p:attrName>style.visibility</p:attrName>
                                        </p:attrNameLst>
                                      </p:cBhvr>
                                      <p:to>
                                        <p:strVal val="hidden"/>
                                      </p:to>
                                    </p:set>
                                  </p:childTnLst>
                                </p:cTn>
                              </p:par>
                              <p:par>
                                <p:cTn id="46" presetID="1" presetClass="exit" presetSubtype="0" fill="hold" nodeType="withEffect">
                                  <p:stCondLst>
                                    <p:cond delay="580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xit" presetSubtype="0" fill="hold" nodeType="withEffect">
                                  <p:stCondLst>
                                    <p:cond delay="5800"/>
                                  </p:stCondLst>
                                  <p:childTnLst>
                                    <p:set>
                                      <p:cBhvr>
                                        <p:cTn id="49" dur="1" fill="hold">
                                          <p:stCondLst>
                                            <p:cond delay="0"/>
                                          </p:stCondLst>
                                        </p:cTn>
                                        <p:tgtEl>
                                          <p:spTgt spid="35"/>
                                        </p:tgtEl>
                                        <p:attrNameLst>
                                          <p:attrName>style.visibility</p:attrName>
                                        </p:attrNameLst>
                                      </p:cBhvr>
                                      <p:to>
                                        <p:strVal val="hidden"/>
                                      </p:to>
                                    </p:set>
                                  </p:childTnLst>
                                </p:cTn>
                              </p:par>
                            </p:childTnLst>
                          </p:cTn>
                        </p:par>
                        <p:par>
                          <p:cTn id="50" fill="hold">
                            <p:stCondLst>
                              <p:cond delay="580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p:stCondLst>
                              <p:cond delay="6300"/>
                            </p:stCondLst>
                            <p:childTnLst>
                              <p:par>
                                <p:cTn id="55" presetID="10" presetClass="entr" presetSubtype="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par>
                          <p:cTn id="58" fill="hold">
                            <p:stCondLst>
                              <p:cond delay="6800"/>
                            </p:stCondLst>
                            <p:childTnLst>
                              <p:par>
                                <p:cTn id="59" presetID="10"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7300"/>
                            </p:stCondLst>
                            <p:childTnLst>
                              <p:par>
                                <p:cTn id="63" presetID="10" presetClass="entr" presetSubtype="0" fill="hold" grpId="0" nodeType="afterEffect">
                                  <p:stCondLst>
                                    <p:cond delay="100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1000"/>
                                        <p:tgtEl>
                                          <p:spTgt spid="66"/>
                                        </p:tgtEl>
                                      </p:cBhvr>
                                    </p:animEffect>
                                  </p:childTnLst>
                                </p:cTn>
                              </p:par>
                            </p:childTnLst>
                          </p:cTn>
                        </p:par>
                        <p:par>
                          <p:cTn id="66" fill="hold">
                            <p:stCondLst>
                              <p:cond delay="9300"/>
                            </p:stCondLst>
                            <p:childTnLst>
                              <p:par>
                                <p:cTn id="67" presetID="10" presetClass="entr" presetSubtype="0" fill="hold"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600"/>
                                        <p:tgtEl>
                                          <p:spTgt spid="65"/>
                                        </p:tgtEl>
                                      </p:cBhvr>
                                    </p:animEffect>
                                  </p:childTnLst>
                                </p:cTn>
                              </p:par>
                            </p:childTnLst>
                          </p:cTn>
                        </p:par>
                        <p:par>
                          <p:cTn id="70" fill="hold">
                            <p:stCondLst>
                              <p:cond delay="9900"/>
                            </p:stCondLst>
                            <p:childTnLst>
                              <p:par>
                                <p:cTn id="71" presetID="10" presetClass="entr" presetSubtype="0"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17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57" grpId="0" animBg="1"/>
      <p:bldP spid="66" grpId="0" animBg="1"/>
      <p:bldP spid="69"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85956-63D7-4397-A866-E5E5BCBDECA8}"/>
              </a:ext>
            </a:extLst>
          </p:cNvPr>
          <p:cNvPicPr>
            <a:picLocks noChangeAspect="1"/>
          </p:cNvPicPr>
          <p:nvPr/>
        </p:nvPicPr>
        <p:blipFill>
          <a:blip r:embed="rId2"/>
          <a:stretch>
            <a:fillRect/>
          </a:stretch>
        </p:blipFill>
        <p:spPr>
          <a:xfrm>
            <a:off x="4762" y="533400"/>
            <a:ext cx="12182475" cy="5791200"/>
          </a:xfrm>
          <a:prstGeom prst="rect">
            <a:avLst/>
          </a:prstGeom>
        </p:spPr>
      </p:pic>
      <p:pic>
        <p:nvPicPr>
          <p:cNvPr id="8" name="Picture 7">
            <a:extLst>
              <a:ext uri="{FF2B5EF4-FFF2-40B4-BE49-F238E27FC236}">
                <a16:creationId xmlns:a16="http://schemas.microsoft.com/office/drawing/2014/main" id="{941EDC38-34FC-4474-952F-02E837F7D3DE}"/>
              </a:ext>
            </a:extLst>
          </p:cNvPr>
          <p:cNvPicPr>
            <a:picLocks noChangeAspect="1"/>
          </p:cNvPicPr>
          <p:nvPr/>
        </p:nvPicPr>
        <p:blipFill>
          <a:blip r:embed="rId3"/>
          <a:stretch>
            <a:fillRect/>
          </a:stretch>
        </p:blipFill>
        <p:spPr>
          <a:xfrm>
            <a:off x="8919407" y="999114"/>
            <a:ext cx="3108471" cy="2187264"/>
          </a:xfrm>
          <a:prstGeom prst="rect">
            <a:avLst/>
          </a:prstGeom>
        </p:spPr>
      </p:pic>
      <p:sp>
        <p:nvSpPr>
          <p:cNvPr id="11" name="Right Brace 10">
            <a:extLst>
              <a:ext uri="{FF2B5EF4-FFF2-40B4-BE49-F238E27FC236}">
                <a16:creationId xmlns:a16="http://schemas.microsoft.com/office/drawing/2014/main" id="{7BE5E044-C90A-47D6-BDD4-C2D447CE1B45}"/>
              </a:ext>
            </a:extLst>
          </p:cNvPr>
          <p:cNvSpPr/>
          <p:nvPr/>
        </p:nvSpPr>
        <p:spPr>
          <a:xfrm>
            <a:off x="2286732" y="1353059"/>
            <a:ext cx="809625" cy="985695"/>
          </a:xfrm>
          <a:prstGeom prst="rightBrace">
            <a:avLst>
              <a:gd name="adj1" fmla="val 8333"/>
              <a:gd name="adj2" fmla="val 50671"/>
            </a:avLst>
          </a:prstGeom>
          <a:noFill/>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AFEB0467-4A0C-4316-9084-9F6DCBDEA5D0}"/>
              </a:ext>
            </a:extLst>
          </p:cNvPr>
          <p:cNvCxnSpPr>
            <a:cxnSpLocks/>
          </p:cNvCxnSpPr>
          <p:nvPr/>
        </p:nvCxnSpPr>
        <p:spPr>
          <a:xfrm>
            <a:off x="3096357" y="1845907"/>
            <a:ext cx="4297974" cy="24683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4E3767-E890-4D42-ADC8-2D029820FC58}"/>
              </a:ext>
            </a:extLst>
          </p:cNvPr>
          <p:cNvSpPr txBox="1"/>
          <p:nvPr/>
        </p:nvSpPr>
        <p:spPr>
          <a:xfrm>
            <a:off x="164122" y="2780906"/>
            <a:ext cx="2842847" cy="2308324"/>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r>
              <a:rPr lang="en-AU" sz="1600" dirty="0">
                <a:solidFill>
                  <a:schemeClr val="bg1"/>
                </a:solidFill>
              </a:rPr>
              <a:t>We can also perform a full conversion of your data so you can run existing or new piping isometrics with your converted PDS pipe classes. This will save an enormous amount of time and provide full conversion accuracy!</a:t>
            </a:r>
          </a:p>
        </p:txBody>
      </p:sp>
      <p:cxnSp>
        <p:nvCxnSpPr>
          <p:cNvPr id="23" name="Straight Arrow Connector 22">
            <a:extLst>
              <a:ext uri="{FF2B5EF4-FFF2-40B4-BE49-F238E27FC236}">
                <a16:creationId xmlns:a16="http://schemas.microsoft.com/office/drawing/2014/main" id="{C8AE51DA-832F-4100-9276-FD76DABF95F0}"/>
              </a:ext>
            </a:extLst>
          </p:cNvPr>
          <p:cNvCxnSpPr>
            <a:cxnSpLocks/>
          </p:cNvCxnSpPr>
          <p:nvPr/>
        </p:nvCxnSpPr>
        <p:spPr>
          <a:xfrm flipV="1">
            <a:off x="8605274" y="2092746"/>
            <a:ext cx="314133" cy="1225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8FA750-03B9-41F0-A2E0-ECD357418623}"/>
              </a:ext>
            </a:extLst>
          </p:cNvPr>
          <p:cNvPicPr>
            <a:picLocks noChangeAspect="1"/>
          </p:cNvPicPr>
          <p:nvPr/>
        </p:nvPicPr>
        <p:blipFill>
          <a:blip r:embed="rId2"/>
          <a:stretch>
            <a:fillRect/>
          </a:stretch>
        </p:blipFill>
        <p:spPr>
          <a:xfrm>
            <a:off x="2501919" y="824120"/>
            <a:ext cx="6982090" cy="6177061"/>
          </a:xfrm>
          <a:prstGeom prst="rect">
            <a:avLst/>
          </a:prstGeom>
        </p:spPr>
      </p:pic>
      <p:sp>
        <p:nvSpPr>
          <p:cNvPr id="24" name="Title 1">
            <a:extLst>
              <a:ext uri="{FF2B5EF4-FFF2-40B4-BE49-F238E27FC236}">
                <a16:creationId xmlns:a16="http://schemas.microsoft.com/office/drawing/2014/main" id="{E4D89B4E-6F64-479B-B770-15322C8AE563}"/>
              </a:ext>
            </a:extLst>
          </p:cNvPr>
          <p:cNvSpPr txBox="1">
            <a:spLocks/>
          </p:cNvSpPr>
          <p:nvPr/>
        </p:nvSpPr>
        <p:spPr>
          <a:xfrm>
            <a:off x="2324943" y="331222"/>
            <a:ext cx="9462244" cy="4928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2800" b="1" cap="none" dirty="0">
                <a:solidFill>
                  <a:schemeClr val="accent5">
                    <a:lumMod val="75000"/>
                  </a:schemeClr>
                </a:solidFill>
              </a:rPr>
              <a:t>With the </a:t>
            </a:r>
            <a:r>
              <a:rPr lang="en-AU" sz="2800" b="1" cap="none" dirty="0" err="1">
                <a:solidFill>
                  <a:schemeClr val="accent5">
                    <a:lumMod val="75000"/>
                  </a:schemeClr>
                </a:solidFill>
              </a:rPr>
              <a:t>Microstation</a:t>
            </a:r>
            <a:r>
              <a:rPr lang="en-AU" sz="2800" b="1" cap="none" dirty="0">
                <a:solidFill>
                  <a:schemeClr val="accent5">
                    <a:lumMod val="75000"/>
                  </a:schemeClr>
                </a:solidFill>
              </a:rPr>
              <a:t> models and Oracle data…</a:t>
            </a:r>
          </a:p>
        </p:txBody>
      </p:sp>
      <p:sp>
        <p:nvSpPr>
          <p:cNvPr id="25" name="Title 1">
            <a:extLst>
              <a:ext uri="{FF2B5EF4-FFF2-40B4-BE49-F238E27FC236}">
                <a16:creationId xmlns:a16="http://schemas.microsoft.com/office/drawing/2014/main" id="{36EB3F33-F2CE-4DD2-8FFE-8172A443A6E2}"/>
              </a:ext>
            </a:extLst>
          </p:cNvPr>
          <p:cNvSpPr txBox="1">
            <a:spLocks/>
          </p:cNvSpPr>
          <p:nvPr/>
        </p:nvSpPr>
        <p:spPr>
          <a:xfrm>
            <a:off x="2552925" y="1155342"/>
            <a:ext cx="4538539" cy="158785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2800" b="1" cap="none" dirty="0">
                <a:solidFill>
                  <a:schemeClr val="accent5">
                    <a:lumMod val="75000"/>
                  </a:schemeClr>
                </a:solidFill>
              </a:rPr>
              <a:t>Our software rebuilds the piping models in PDMS</a:t>
            </a:r>
          </a:p>
        </p:txBody>
      </p:sp>
      <p:grpSp>
        <p:nvGrpSpPr>
          <p:cNvPr id="34" name="Group 33">
            <a:extLst>
              <a:ext uri="{FF2B5EF4-FFF2-40B4-BE49-F238E27FC236}">
                <a16:creationId xmlns:a16="http://schemas.microsoft.com/office/drawing/2014/main" id="{5F3F782F-8DF6-48DA-BC35-4DB81BA205EA}"/>
              </a:ext>
            </a:extLst>
          </p:cNvPr>
          <p:cNvGrpSpPr/>
          <p:nvPr/>
        </p:nvGrpSpPr>
        <p:grpSpPr>
          <a:xfrm>
            <a:off x="0" y="0"/>
            <a:ext cx="9718716" cy="6900406"/>
            <a:chOff x="0" y="0"/>
            <a:chExt cx="9718716" cy="6900406"/>
          </a:xfrm>
        </p:grpSpPr>
        <p:pic>
          <p:nvPicPr>
            <p:cNvPr id="33" name="Picture 32">
              <a:extLst>
                <a:ext uri="{FF2B5EF4-FFF2-40B4-BE49-F238E27FC236}">
                  <a16:creationId xmlns:a16="http://schemas.microsoft.com/office/drawing/2014/main" id="{52A3A100-5C4A-4089-8E21-FEDC3946E0AD}"/>
                </a:ext>
              </a:extLst>
            </p:cNvPr>
            <p:cNvPicPr>
              <a:picLocks noChangeAspect="1"/>
            </p:cNvPicPr>
            <p:nvPr/>
          </p:nvPicPr>
          <p:blipFill>
            <a:blip r:embed="rId3"/>
            <a:stretch>
              <a:fillRect/>
            </a:stretch>
          </p:blipFill>
          <p:spPr>
            <a:xfrm>
              <a:off x="2434372" y="723345"/>
              <a:ext cx="7284344" cy="6177061"/>
            </a:xfrm>
            <a:prstGeom prst="rect">
              <a:avLst/>
            </a:prstGeom>
          </p:spPr>
        </p:pic>
        <p:pic>
          <p:nvPicPr>
            <p:cNvPr id="31" name="Picture 30">
              <a:extLst>
                <a:ext uri="{FF2B5EF4-FFF2-40B4-BE49-F238E27FC236}">
                  <a16:creationId xmlns:a16="http://schemas.microsoft.com/office/drawing/2014/main" id="{EB75DE37-A59A-4F6F-BE0E-DD9677221742}"/>
                </a:ext>
              </a:extLst>
            </p:cNvPr>
            <p:cNvPicPr>
              <a:picLocks noChangeAspect="1"/>
            </p:cNvPicPr>
            <p:nvPr/>
          </p:nvPicPr>
          <p:blipFill>
            <a:blip r:embed="rId4"/>
            <a:stretch>
              <a:fillRect/>
            </a:stretch>
          </p:blipFill>
          <p:spPr>
            <a:xfrm>
              <a:off x="0" y="0"/>
              <a:ext cx="2580468" cy="6858000"/>
            </a:xfrm>
            <a:prstGeom prst="rect">
              <a:avLst/>
            </a:prstGeom>
          </p:spPr>
        </p:pic>
      </p:grpSp>
      <p:grpSp>
        <p:nvGrpSpPr>
          <p:cNvPr id="29" name="Group 28">
            <a:extLst>
              <a:ext uri="{FF2B5EF4-FFF2-40B4-BE49-F238E27FC236}">
                <a16:creationId xmlns:a16="http://schemas.microsoft.com/office/drawing/2014/main" id="{6C5768C3-E1A4-4CB8-BF7D-7D0806B9B8F5}"/>
              </a:ext>
            </a:extLst>
          </p:cNvPr>
          <p:cNvGrpSpPr/>
          <p:nvPr/>
        </p:nvGrpSpPr>
        <p:grpSpPr>
          <a:xfrm>
            <a:off x="2552925" y="-32679"/>
            <a:ext cx="9746375" cy="6858000"/>
            <a:chOff x="2621919" y="824120"/>
            <a:chExt cx="9746375" cy="6858000"/>
          </a:xfrm>
        </p:grpSpPr>
        <p:pic>
          <p:nvPicPr>
            <p:cNvPr id="27" name="Picture 26">
              <a:extLst>
                <a:ext uri="{FF2B5EF4-FFF2-40B4-BE49-F238E27FC236}">
                  <a16:creationId xmlns:a16="http://schemas.microsoft.com/office/drawing/2014/main" id="{BC6D8B3C-198D-45F3-8968-BCCD8CF82EE8}"/>
                </a:ext>
              </a:extLst>
            </p:cNvPr>
            <p:cNvPicPr>
              <a:picLocks noChangeAspect="1"/>
            </p:cNvPicPr>
            <p:nvPr/>
          </p:nvPicPr>
          <p:blipFill>
            <a:blip r:embed="rId5"/>
            <a:stretch>
              <a:fillRect/>
            </a:stretch>
          </p:blipFill>
          <p:spPr>
            <a:xfrm>
              <a:off x="2621919" y="824120"/>
              <a:ext cx="9746375" cy="6858000"/>
            </a:xfrm>
            <a:prstGeom prst="rect">
              <a:avLst/>
            </a:prstGeom>
          </p:spPr>
        </p:pic>
        <p:sp>
          <p:nvSpPr>
            <p:cNvPr id="28" name="Title 1">
              <a:extLst>
                <a:ext uri="{FF2B5EF4-FFF2-40B4-BE49-F238E27FC236}">
                  <a16:creationId xmlns:a16="http://schemas.microsoft.com/office/drawing/2014/main" id="{081FFB50-FE9F-4F84-8092-A1E02897350B}"/>
                </a:ext>
              </a:extLst>
            </p:cNvPr>
            <p:cNvSpPr txBox="1">
              <a:spLocks/>
            </p:cNvSpPr>
            <p:nvPr/>
          </p:nvSpPr>
          <p:spPr>
            <a:xfrm>
              <a:off x="6372251" y="4769449"/>
              <a:ext cx="2980696" cy="1361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2800" b="1" cap="none" dirty="0">
                  <a:solidFill>
                    <a:schemeClr val="accent5">
                      <a:lumMod val="75000"/>
                    </a:schemeClr>
                  </a:solidFill>
                </a:rPr>
                <a:t>So isometrics can be run</a:t>
              </a:r>
            </a:p>
          </p:txBody>
        </p:sp>
      </p:grpSp>
    </p:spTree>
    <p:extLst>
      <p:ext uri="{BB962C8B-B14F-4D97-AF65-F5344CB8AC3E}">
        <p14:creationId xmlns:p14="http://schemas.microsoft.com/office/powerpoint/2010/main" val="3282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0"/>
                                  </p:stCondLst>
                                  <p:childTnLst>
                                    <p:animEffect transition="out" filter="wipe(right)">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1000"/>
                                        <p:tgtEl>
                                          <p:spTgt spid="34"/>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3000"/>
                            </p:stCondLst>
                            <p:childTnLst>
                              <p:par>
                                <p:cTn id="16" presetID="55" presetClass="entr" presetSubtype="0" fill="hold" nodeType="afterEffect">
                                  <p:stCondLst>
                                    <p:cond delay="350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strVal val="#ppt_w*0.70"/>
                                          </p:val>
                                        </p:tav>
                                        <p:tav tm="100000">
                                          <p:val>
                                            <p:strVal val="#ppt_w"/>
                                          </p:val>
                                        </p:tav>
                                      </p:tavLst>
                                    </p:anim>
                                    <p:anim calcmode="lin" valueType="num">
                                      <p:cBhvr>
                                        <p:cTn id="19" dur="1000" fill="hold"/>
                                        <p:tgtEl>
                                          <p:spTgt spid="29"/>
                                        </p:tgtEl>
                                        <p:attrNameLst>
                                          <p:attrName>ppt_h</p:attrName>
                                        </p:attrNameLst>
                                      </p:cBhvr>
                                      <p:tavLst>
                                        <p:tav tm="0">
                                          <p:val>
                                            <p:strVal val="#ppt_h"/>
                                          </p:val>
                                        </p:tav>
                                        <p:tav tm="100000">
                                          <p:val>
                                            <p:strVal val="#ppt_h"/>
                                          </p:val>
                                        </p:tav>
                                      </p:tavLst>
                                    </p:anim>
                                    <p:animEffect transition="in" filter="fade">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9803A-761C-450A-858A-1228E0360F69}"/>
              </a:ext>
            </a:extLst>
          </p:cNvPr>
          <p:cNvPicPr>
            <a:picLocks noChangeAspect="1"/>
          </p:cNvPicPr>
          <p:nvPr/>
        </p:nvPicPr>
        <p:blipFill>
          <a:blip r:embed="rId2"/>
          <a:stretch>
            <a:fillRect/>
          </a:stretch>
        </p:blipFill>
        <p:spPr>
          <a:xfrm>
            <a:off x="74948" y="347064"/>
            <a:ext cx="9253137" cy="6510935"/>
          </a:xfrm>
          <a:prstGeom prst="rect">
            <a:avLst/>
          </a:prstGeom>
        </p:spPr>
      </p:pic>
      <p:pic>
        <p:nvPicPr>
          <p:cNvPr id="7" name="Picture 6">
            <a:extLst>
              <a:ext uri="{FF2B5EF4-FFF2-40B4-BE49-F238E27FC236}">
                <a16:creationId xmlns:a16="http://schemas.microsoft.com/office/drawing/2014/main" id="{4AF68FB8-7E59-4517-9767-658C4FF12AC6}"/>
              </a:ext>
            </a:extLst>
          </p:cNvPr>
          <p:cNvPicPr>
            <a:picLocks noChangeAspect="1"/>
          </p:cNvPicPr>
          <p:nvPr/>
        </p:nvPicPr>
        <p:blipFill>
          <a:blip r:embed="rId3"/>
          <a:stretch>
            <a:fillRect/>
          </a:stretch>
        </p:blipFill>
        <p:spPr>
          <a:xfrm>
            <a:off x="568188" y="347066"/>
            <a:ext cx="9253136" cy="6510934"/>
          </a:xfrm>
          <a:prstGeom prst="rect">
            <a:avLst/>
          </a:prstGeom>
        </p:spPr>
      </p:pic>
      <p:pic>
        <p:nvPicPr>
          <p:cNvPr id="9" name="Picture 8">
            <a:extLst>
              <a:ext uri="{FF2B5EF4-FFF2-40B4-BE49-F238E27FC236}">
                <a16:creationId xmlns:a16="http://schemas.microsoft.com/office/drawing/2014/main" id="{5EA811CA-8588-4B9E-A853-FC37F05542F2}"/>
              </a:ext>
            </a:extLst>
          </p:cNvPr>
          <p:cNvPicPr>
            <a:picLocks noChangeAspect="1"/>
          </p:cNvPicPr>
          <p:nvPr/>
        </p:nvPicPr>
        <p:blipFill>
          <a:blip r:embed="rId4"/>
          <a:stretch>
            <a:fillRect/>
          </a:stretch>
        </p:blipFill>
        <p:spPr>
          <a:xfrm>
            <a:off x="1265150" y="399802"/>
            <a:ext cx="9178189" cy="6458198"/>
          </a:xfrm>
          <a:prstGeom prst="rect">
            <a:avLst/>
          </a:prstGeom>
        </p:spPr>
      </p:pic>
      <p:pic>
        <p:nvPicPr>
          <p:cNvPr id="11" name="Picture 10">
            <a:extLst>
              <a:ext uri="{FF2B5EF4-FFF2-40B4-BE49-F238E27FC236}">
                <a16:creationId xmlns:a16="http://schemas.microsoft.com/office/drawing/2014/main" id="{8C75915F-9954-44D2-892E-05865DF9A39F}"/>
              </a:ext>
            </a:extLst>
          </p:cNvPr>
          <p:cNvPicPr>
            <a:picLocks noChangeAspect="1"/>
          </p:cNvPicPr>
          <p:nvPr/>
        </p:nvPicPr>
        <p:blipFill>
          <a:blip r:embed="rId5"/>
          <a:stretch>
            <a:fillRect/>
          </a:stretch>
        </p:blipFill>
        <p:spPr>
          <a:xfrm>
            <a:off x="1855387" y="399802"/>
            <a:ext cx="9178189" cy="6458198"/>
          </a:xfrm>
          <a:prstGeom prst="rect">
            <a:avLst/>
          </a:prstGeom>
        </p:spPr>
      </p:pic>
      <p:pic>
        <p:nvPicPr>
          <p:cNvPr id="13" name="Picture 12">
            <a:extLst>
              <a:ext uri="{FF2B5EF4-FFF2-40B4-BE49-F238E27FC236}">
                <a16:creationId xmlns:a16="http://schemas.microsoft.com/office/drawing/2014/main" id="{AAF88375-B958-4F7A-8D32-45B888E7D8DA}"/>
              </a:ext>
            </a:extLst>
          </p:cNvPr>
          <p:cNvPicPr>
            <a:picLocks noChangeAspect="1"/>
          </p:cNvPicPr>
          <p:nvPr/>
        </p:nvPicPr>
        <p:blipFill>
          <a:blip r:embed="rId6"/>
          <a:stretch>
            <a:fillRect/>
          </a:stretch>
        </p:blipFill>
        <p:spPr>
          <a:xfrm>
            <a:off x="2445626" y="399802"/>
            <a:ext cx="9178188" cy="6458197"/>
          </a:xfrm>
          <a:prstGeom prst="rect">
            <a:avLst/>
          </a:prstGeom>
        </p:spPr>
      </p:pic>
      <p:sp>
        <p:nvSpPr>
          <p:cNvPr id="14" name="Title 1">
            <a:extLst>
              <a:ext uri="{FF2B5EF4-FFF2-40B4-BE49-F238E27FC236}">
                <a16:creationId xmlns:a16="http://schemas.microsoft.com/office/drawing/2014/main" id="{630DD486-40A0-480C-9A35-41BD050294AA}"/>
              </a:ext>
            </a:extLst>
          </p:cNvPr>
          <p:cNvSpPr txBox="1">
            <a:spLocks/>
          </p:cNvSpPr>
          <p:nvPr/>
        </p:nvSpPr>
        <p:spPr>
          <a:xfrm>
            <a:off x="2421213" y="-75790"/>
            <a:ext cx="8719088" cy="62043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2800" b="1" cap="none" dirty="0">
                <a:solidFill>
                  <a:schemeClr val="accent5">
                    <a:lumMod val="75000"/>
                  </a:schemeClr>
                </a:solidFill>
              </a:rPr>
              <a:t>Providing continued 3D data intelligence for life !</a:t>
            </a:r>
          </a:p>
        </p:txBody>
      </p:sp>
    </p:spTree>
    <p:extLst>
      <p:ext uri="{BB962C8B-B14F-4D97-AF65-F5344CB8AC3E}">
        <p14:creationId xmlns:p14="http://schemas.microsoft.com/office/powerpoint/2010/main" val="38448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46A290-D734-408C-98B4-2C2A429CE025}"/>
              </a:ext>
            </a:extLst>
          </p:cNvPr>
          <p:cNvSpPr txBox="1"/>
          <p:nvPr/>
        </p:nvSpPr>
        <p:spPr>
          <a:xfrm>
            <a:off x="7847044" y="1534946"/>
            <a:ext cx="4285334" cy="2042290"/>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Additionally a single ‘error’ </a:t>
            </a:r>
            <a:r>
              <a:rPr lang="en-AU" sz="1408" dirty="0" err="1">
                <a:solidFill>
                  <a:schemeClr val="bg1"/>
                </a:solidFill>
              </a:rPr>
              <a:t>Microstation</a:t>
            </a:r>
            <a:r>
              <a:rPr lang="en-AU" sz="1408" dirty="0">
                <a:solidFill>
                  <a:schemeClr val="bg1"/>
                </a:solidFill>
              </a:rPr>
              <a:t> model is created grouping problems </a:t>
            </a:r>
          </a:p>
          <a:p>
            <a:pPr algn="ctr"/>
            <a:r>
              <a:rPr lang="en-AU" sz="1408" dirty="0">
                <a:solidFill>
                  <a:schemeClr val="bg1"/>
                </a:solidFill>
              </a:rPr>
              <a:t>into two colours:</a:t>
            </a:r>
          </a:p>
          <a:p>
            <a:pPr marL="285750" indent="-285750">
              <a:buFont typeface="Arial" panose="020B0604020202020204" pitchFamily="34" charset="0"/>
              <a:buChar char="•"/>
            </a:pPr>
            <a:r>
              <a:rPr lang="en-AU" sz="1408" b="1" dirty="0">
                <a:solidFill>
                  <a:srgbClr val="FFFF00"/>
                </a:solidFill>
              </a:rPr>
              <a:t>Yellow</a:t>
            </a:r>
            <a:r>
              <a:rPr lang="en-AU" sz="1408" dirty="0">
                <a:solidFill>
                  <a:schemeClr val="bg1"/>
                </a:solidFill>
              </a:rPr>
              <a:t> for objects with missing links to the Oracle database and therefore no intelligence. </a:t>
            </a:r>
            <a:r>
              <a:rPr lang="en-AU" sz="1000" dirty="0">
                <a:solidFill>
                  <a:schemeClr val="bg1"/>
                </a:solidFill>
              </a:rPr>
              <a:t>(These objects will still convert to PDMS.)</a:t>
            </a:r>
            <a:endParaRPr lang="en-AU" sz="1408" dirty="0">
              <a:solidFill>
                <a:schemeClr val="bg1"/>
              </a:solidFill>
            </a:endParaRPr>
          </a:p>
          <a:p>
            <a:pPr marL="285750" indent="-285750">
              <a:buFont typeface="Arial" panose="020B0604020202020204" pitchFamily="34" charset="0"/>
              <a:buChar char="•"/>
            </a:pPr>
            <a:r>
              <a:rPr lang="en-AU" sz="1408" b="1" dirty="0">
                <a:solidFill>
                  <a:srgbClr val="FF0000"/>
                </a:solidFill>
              </a:rPr>
              <a:t>Red</a:t>
            </a:r>
            <a:r>
              <a:rPr lang="en-AU" sz="1408" dirty="0">
                <a:solidFill>
                  <a:schemeClr val="bg1"/>
                </a:solidFill>
              </a:rPr>
              <a:t> for objects failing to convert</a:t>
            </a:r>
          </a:p>
          <a:p>
            <a:endParaRPr lang="en-AU" sz="1408" dirty="0">
              <a:solidFill>
                <a:schemeClr val="bg1"/>
              </a:solidFill>
            </a:endParaRPr>
          </a:p>
          <a:p>
            <a:r>
              <a:rPr lang="en-AU" sz="1408" dirty="0">
                <a:solidFill>
                  <a:schemeClr val="bg1"/>
                </a:solidFill>
              </a:rPr>
              <a:t>All other items are shown in grey for reference.</a:t>
            </a:r>
          </a:p>
        </p:txBody>
      </p:sp>
      <p:pic>
        <p:nvPicPr>
          <p:cNvPr id="8" name="Picture 7">
            <a:extLst>
              <a:ext uri="{FF2B5EF4-FFF2-40B4-BE49-F238E27FC236}">
                <a16:creationId xmlns:a16="http://schemas.microsoft.com/office/drawing/2014/main" id="{93CB48DA-5625-42E1-91D5-0A2FE5E2E036}"/>
              </a:ext>
            </a:extLst>
          </p:cNvPr>
          <p:cNvPicPr>
            <a:picLocks noChangeAspect="1"/>
          </p:cNvPicPr>
          <p:nvPr/>
        </p:nvPicPr>
        <p:blipFill>
          <a:blip r:embed="rId2"/>
          <a:stretch>
            <a:fillRect/>
          </a:stretch>
        </p:blipFill>
        <p:spPr>
          <a:xfrm>
            <a:off x="59622" y="727788"/>
            <a:ext cx="7488384" cy="6103385"/>
          </a:xfrm>
          <a:prstGeom prst="rect">
            <a:avLst/>
          </a:prstGeom>
        </p:spPr>
      </p:pic>
      <p:cxnSp>
        <p:nvCxnSpPr>
          <p:cNvPr id="9" name="Straight Arrow Connector 8">
            <a:extLst>
              <a:ext uri="{FF2B5EF4-FFF2-40B4-BE49-F238E27FC236}">
                <a16:creationId xmlns:a16="http://schemas.microsoft.com/office/drawing/2014/main" id="{F5BD2AED-D4AE-4741-8928-614CE8F340ED}"/>
              </a:ext>
            </a:extLst>
          </p:cNvPr>
          <p:cNvCxnSpPr>
            <a:cxnSpLocks/>
          </p:cNvCxnSpPr>
          <p:nvPr/>
        </p:nvCxnSpPr>
        <p:spPr>
          <a:xfrm flipH="1">
            <a:off x="3629608" y="2304661"/>
            <a:ext cx="4217436" cy="320351"/>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DCDB62-DC27-4B67-A979-AC89D79C6941}"/>
              </a:ext>
            </a:extLst>
          </p:cNvPr>
          <p:cNvCxnSpPr>
            <a:cxnSpLocks/>
          </p:cNvCxnSpPr>
          <p:nvPr/>
        </p:nvCxnSpPr>
        <p:spPr>
          <a:xfrm flipH="1">
            <a:off x="5437632" y="3032449"/>
            <a:ext cx="2334769" cy="923855"/>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FAD0D63-3558-453E-BB82-99078F8427C0}"/>
              </a:ext>
            </a:extLst>
          </p:cNvPr>
          <p:cNvCxnSpPr>
            <a:cxnSpLocks/>
          </p:cNvCxnSpPr>
          <p:nvPr/>
        </p:nvCxnSpPr>
        <p:spPr>
          <a:xfrm flipH="1">
            <a:off x="3188208" y="3032449"/>
            <a:ext cx="4584192" cy="320351"/>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F25E4A52-E5E7-45EF-82ED-18D35D0AE0D3}"/>
              </a:ext>
            </a:extLst>
          </p:cNvPr>
          <p:cNvSpPr txBox="1">
            <a:spLocks/>
          </p:cNvSpPr>
          <p:nvPr/>
        </p:nvSpPr>
        <p:spPr>
          <a:xfrm>
            <a:off x="207144" y="9325"/>
            <a:ext cx="7639901" cy="8957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Integrity</a:t>
            </a:r>
          </a:p>
        </p:txBody>
      </p:sp>
      <p:sp>
        <p:nvSpPr>
          <p:cNvPr id="21" name="TextBox 20">
            <a:extLst>
              <a:ext uri="{FF2B5EF4-FFF2-40B4-BE49-F238E27FC236}">
                <a16:creationId xmlns:a16="http://schemas.microsoft.com/office/drawing/2014/main" id="{CBD9598F-ACB8-47CF-93A6-6FF8EABFEAA9}"/>
              </a:ext>
            </a:extLst>
          </p:cNvPr>
          <p:cNvSpPr txBox="1"/>
          <p:nvPr/>
        </p:nvSpPr>
        <p:spPr>
          <a:xfrm>
            <a:off x="7847044" y="3858268"/>
            <a:ext cx="4285334" cy="958980"/>
          </a:xfrm>
          <a:prstGeom prst="rect">
            <a:avLst/>
          </a:prstGeom>
          <a:gradFill>
            <a:gsLst>
              <a:gs pos="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a:sp3d>
        </p:spPr>
        <p:txBody>
          <a:bodyPr wrap="square" rtlCol="0">
            <a:spAutoFit/>
          </a:bodyPr>
          <a:lstStyle/>
          <a:p>
            <a:pPr algn="ctr"/>
            <a:r>
              <a:rPr lang="en-AU" sz="1408" dirty="0">
                <a:solidFill>
                  <a:schemeClr val="bg1"/>
                </a:solidFill>
              </a:rPr>
              <a:t>Between these two reporting medium, a reliable audit of conversion can easily be undertaken which is otherwise very difficult on large projects with so much data.</a:t>
            </a:r>
          </a:p>
        </p:txBody>
      </p:sp>
    </p:spTree>
    <p:extLst>
      <p:ext uri="{BB962C8B-B14F-4D97-AF65-F5344CB8AC3E}">
        <p14:creationId xmlns:p14="http://schemas.microsoft.com/office/powerpoint/2010/main" val="10464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476" y="874848"/>
            <a:ext cx="11063548" cy="5467055"/>
          </a:xfrm>
        </p:spPr>
        <p:txBody>
          <a:bodyPr>
            <a:noAutofit/>
          </a:bodyPr>
          <a:lstStyle/>
          <a:p>
            <a:pPr marL="0" indent="0">
              <a:buNone/>
            </a:pPr>
            <a:r>
              <a:rPr lang="en-US" sz="1200" cap="none" dirty="0">
                <a:effectLst/>
              </a:rPr>
              <a:t>Our conversions will allow you to maintain dimensional accuracy of your existing design plant with all the intelligence it had when originally designed in PDS. </a:t>
            </a:r>
            <a:r>
              <a:rPr lang="en-US" sz="1200" b="1" cap="none" dirty="0">
                <a:effectLst/>
              </a:rPr>
              <a:t>Models will continue to have the following functionality:</a:t>
            </a:r>
            <a:endParaRPr lang="en-AU" sz="1200" b="1" cap="none" dirty="0">
              <a:effectLst/>
            </a:endParaRPr>
          </a:p>
          <a:p>
            <a:pPr lvl="0"/>
            <a:r>
              <a:rPr lang="en-US" sz="1200" cap="none" dirty="0">
                <a:effectLst/>
              </a:rPr>
              <a:t>Touch lines, instruments, equipment, SP items and pipe supports and see original tag numbers and the hierarchy structure they belong to.</a:t>
            </a:r>
            <a:endParaRPr lang="en-AU" sz="1200" cap="none" dirty="0">
              <a:effectLst/>
            </a:endParaRPr>
          </a:p>
          <a:p>
            <a:pPr lvl="0"/>
            <a:r>
              <a:rPr lang="en-US" sz="1200" cap="none" dirty="0">
                <a:effectLst/>
              </a:rPr>
              <a:t>Search for </a:t>
            </a:r>
            <a:r>
              <a:rPr lang="en-US" sz="1200" b="1" i="1" u="sng" cap="none" dirty="0">
                <a:effectLst/>
              </a:rPr>
              <a:t>ANY</a:t>
            </a:r>
            <a:r>
              <a:rPr lang="en-US" sz="1200" cap="none" dirty="0">
                <a:effectLst/>
              </a:rPr>
              <a:t> tag or part number in your new PDMS database design model, focus on it and relate the design to your P&amp;ID’s easily and accurately for new design work or maintenance operations.</a:t>
            </a:r>
          </a:p>
          <a:p>
            <a:r>
              <a:rPr lang="en-US" sz="1200" cap="none" dirty="0">
                <a:effectLst/>
              </a:rPr>
              <a:t>Catalogue and Pipe classes will be converted from PDS dimensional information with original part numbers including bolting.</a:t>
            </a:r>
          </a:p>
          <a:p>
            <a:r>
              <a:rPr lang="en-US" sz="1200" cap="none" dirty="0">
                <a:effectLst/>
              </a:rPr>
              <a:t>Weights will be transferred if originally available in PDS.</a:t>
            </a:r>
            <a:endParaRPr lang="en-AU" sz="1200" cap="none" dirty="0">
              <a:effectLst/>
            </a:endParaRPr>
          </a:p>
          <a:p>
            <a:pPr lvl="0"/>
            <a:r>
              <a:rPr lang="en-US" sz="1200" cap="none" dirty="0">
                <a:effectLst/>
              </a:rPr>
              <a:t>Nozzle name and connection data will be maintained for modelling of new piping.</a:t>
            </a:r>
          </a:p>
          <a:p>
            <a:pPr lvl="0"/>
            <a:r>
              <a:rPr lang="en-US" sz="1200" cap="none" dirty="0">
                <a:effectLst/>
              </a:rPr>
              <a:t>Obstructions will be maintained on transfer so insulation, access ways and maintenance corridors can be turned on and off.</a:t>
            </a:r>
          </a:p>
          <a:p>
            <a:pPr lvl="0"/>
            <a:r>
              <a:rPr lang="en-US" sz="1200" cap="none" dirty="0">
                <a:effectLst/>
              </a:rPr>
              <a:t>Structural sections will ALL be created as Catalogue/Steel Specification items, floor grating and stair treads will be created as PANELs</a:t>
            </a:r>
            <a:endParaRPr lang="en-AU" sz="1200" cap="none" dirty="0">
              <a:effectLst/>
            </a:endParaRPr>
          </a:p>
          <a:p>
            <a:pPr lvl="0"/>
            <a:r>
              <a:rPr lang="en-US" sz="1200" cap="none" dirty="0">
                <a:effectLst/>
              </a:rPr>
              <a:t>PDMS provides superior export to design review tools like </a:t>
            </a:r>
            <a:r>
              <a:rPr lang="en-US" sz="1200" cap="none" dirty="0" err="1">
                <a:effectLst/>
              </a:rPr>
              <a:t>Navisworks</a:t>
            </a:r>
            <a:r>
              <a:rPr lang="en-US" sz="1200" cap="none" dirty="0">
                <a:effectLst/>
              </a:rPr>
              <a:t> – clients will be impressed with the improved navigation quality available.</a:t>
            </a:r>
            <a:endParaRPr lang="en-AU" sz="1200" cap="none" dirty="0">
              <a:effectLst/>
            </a:endParaRPr>
          </a:p>
          <a:p>
            <a:pPr lvl="0"/>
            <a:r>
              <a:rPr lang="en-US" sz="1200" cap="none" dirty="0">
                <a:effectLst/>
              </a:rPr>
              <a:t>Models will be broken down by discipline and hierarchical structure providing easy navigation.</a:t>
            </a:r>
            <a:endParaRPr lang="en-AU" sz="1200" cap="none" dirty="0">
              <a:effectLst/>
            </a:endParaRPr>
          </a:p>
          <a:p>
            <a:pPr lvl="0"/>
            <a:r>
              <a:rPr lang="en-US" sz="1200" cap="none" dirty="0">
                <a:effectLst/>
              </a:rPr>
              <a:t>You will easily be able to model new tie-in work in PDMS by simply tracing the tie-in connection fitting in Piping and running new isometrics with fully converted PDS pipe classes.</a:t>
            </a:r>
            <a:endParaRPr lang="en-AU" sz="1200" cap="none" dirty="0">
              <a:effectLst/>
            </a:endParaRPr>
          </a:p>
          <a:p>
            <a:pPr lvl="0"/>
            <a:r>
              <a:rPr lang="en-US" sz="1200" cap="none" dirty="0">
                <a:effectLst/>
              </a:rPr>
              <a:t>Our conversions minimize the use of Polyhedrons in PDMS so your graphics won’t get bogged down when moving around in complex models, (piping models contain no polyhedrons when output!)</a:t>
            </a:r>
            <a:endParaRPr lang="en-AU" sz="1200" cap="none" dirty="0">
              <a:effectLst/>
            </a:endParaRPr>
          </a:p>
          <a:p>
            <a:pPr lvl="0"/>
            <a:r>
              <a:rPr lang="en-US" sz="1200" cap="none" dirty="0" err="1">
                <a:effectLst/>
              </a:rPr>
              <a:t>Microstation</a:t>
            </a:r>
            <a:r>
              <a:rPr lang="en-US" sz="1200" cap="none" dirty="0">
                <a:effectLst/>
              </a:rPr>
              <a:t> objects not linked to the original Oracle database will still be transferred to PDMS with dimensional accuracy, they just won’t have intelligence so you won’t lose anything graphically. Pink and orange </a:t>
            </a:r>
            <a:r>
              <a:rPr lang="en-US" sz="1200" cap="none" dirty="0" err="1">
                <a:effectLst/>
              </a:rPr>
              <a:t>colour</a:t>
            </a:r>
            <a:r>
              <a:rPr lang="en-US" sz="1200" cap="none" dirty="0">
                <a:effectLst/>
              </a:rPr>
              <a:t> rules on equipment provide an easy audit for unlinked PDS data.</a:t>
            </a:r>
            <a:endParaRPr lang="en-AU" sz="1200" cap="none" dirty="0">
              <a:effectLst/>
            </a:endParaRPr>
          </a:p>
          <a:p>
            <a:pPr lvl="0"/>
            <a:r>
              <a:rPr lang="en-US" sz="1200" cap="none" dirty="0">
                <a:effectLst/>
              </a:rPr>
              <a:t>All PDMS primitives created maintain their </a:t>
            </a:r>
            <a:r>
              <a:rPr lang="en-US" sz="1200" cap="none" dirty="0" err="1">
                <a:effectLst/>
              </a:rPr>
              <a:t>Microstation</a:t>
            </a:r>
            <a:r>
              <a:rPr lang="en-US" sz="1200" cap="none" dirty="0">
                <a:effectLst/>
              </a:rPr>
              <a:t> element ID so it’s easy to trace items between both systems.</a:t>
            </a:r>
          </a:p>
          <a:p>
            <a:pPr lvl="0"/>
            <a:r>
              <a:rPr lang="en-US" sz="1200" cap="none" dirty="0">
                <a:effectLst/>
              </a:rPr>
              <a:t>Audit reports and a visual </a:t>
            </a:r>
            <a:r>
              <a:rPr lang="en-US" sz="1200" cap="none" dirty="0" err="1">
                <a:effectLst/>
              </a:rPr>
              <a:t>Microstation</a:t>
            </a:r>
            <a:r>
              <a:rPr lang="en-US" sz="1200" cap="none" dirty="0">
                <a:effectLst/>
              </a:rPr>
              <a:t> model provide a method for review after conversion. This also validates the Intergraph PDS data before handover to clients as non-linked objects are identified.</a:t>
            </a:r>
            <a:endParaRPr lang="en-AU" sz="1200" cap="none" dirty="0">
              <a:effectLst/>
            </a:endParaRPr>
          </a:p>
        </p:txBody>
      </p:sp>
      <p:sp>
        <p:nvSpPr>
          <p:cNvPr id="6" name="Subtitle 2"/>
          <p:cNvSpPr txBox="1">
            <a:spLocks/>
          </p:cNvSpPr>
          <p:nvPr/>
        </p:nvSpPr>
        <p:spPr>
          <a:xfrm>
            <a:off x="2185560" y="6376159"/>
            <a:ext cx="2267972" cy="44547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AU" cap="none" dirty="0">
                <a:hlinkClick r:id="rId2"/>
              </a:rPr>
              <a:t>Threewild.com</a:t>
            </a:r>
            <a:endParaRPr lang="en-AU" cap="none" dirty="0"/>
          </a:p>
        </p:txBody>
      </p:sp>
      <p:sp>
        <p:nvSpPr>
          <p:cNvPr id="7" name="Title 1"/>
          <p:cNvSpPr txBox="1">
            <a:spLocks/>
          </p:cNvSpPr>
          <p:nvPr/>
        </p:nvSpPr>
        <p:spPr>
          <a:xfrm>
            <a:off x="2312376" y="96524"/>
            <a:ext cx="8114857" cy="8957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b="1" cap="none" dirty="0">
                <a:solidFill>
                  <a:schemeClr val="accent5">
                    <a:lumMod val="75000"/>
                  </a:schemeClr>
                </a:solidFill>
              </a:rPr>
              <a:t>PDS to PDMS conversion - Summary</a:t>
            </a:r>
          </a:p>
        </p:txBody>
      </p:sp>
      <p:sp>
        <p:nvSpPr>
          <p:cNvPr id="2" name="Rectangle 1"/>
          <p:cNvSpPr/>
          <p:nvPr/>
        </p:nvSpPr>
        <p:spPr>
          <a:xfrm>
            <a:off x="5640790" y="6376159"/>
            <a:ext cx="3090911" cy="369332"/>
          </a:xfrm>
          <a:prstGeom prst="rect">
            <a:avLst/>
          </a:prstGeom>
        </p:spPr>
        <p:txBody>
          <a:bodyPr wrap="none">
            <a:spAutoFit/>
          </a:bodyPr>
          <a:lstStyle/>
          <a:p>
            <a:r>
              <a:rPr lang="en-AU" dirty="0"/>
              <a:t>email </a:t>
            </a:r>
            <a:r>
              <a:rPr lang="en-AU" dirty="0">
                <a:hlinkClick r:id="rId3"/>
              </a:rPr>
              <a:t>info@threewild.com</a:t>
            </a:r>
            <a:endParaRPr lang="en-AU" dirty="0"/>
          </a:p>
        </p:txBody>
      </p:sp>
      <p:sp>
        <p:nvSpPr>
          <p:cNvPr id="9" name="Rectangle 8"/>
          <p:cNvSpPr/>
          <p:nvPr/>
        </p:nvSpPr>
        <p:spPr>
          <a:xfrm>
            <a:off x="251619" y="-137379"/>
            <a:ext cx="1287034" cy="1009524"/>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4114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1" y="96524"/>
            <a:ext cx="10162565" cy="895739"/>
          </a:xfrm>
        </p:spPr>
        <p:txBody>
          <a:bodyPr>
            <a:normAutofit/>
          </a:bodyPr>
          <a:lstStyle/>
          <a:p>
            <a:r>
              <a:rPr lang="en-AU" sz="3200" b="1" cap="none" dirty="0">
                <a:solidFill>
                  <a:schemeClr val="accent5">
                    <a:lumMod val="75000"/>
                  </a:schemeClr>
                </a:solidFill>
              </a:rPr>
              <a:t>PDS (or SP Design Review) to PDMS conversion</a:t>
            </a:r>
          </a:p>
        </p:txBody>
      </p:sp>
      <p:sp>
        <p:nvSpPr>
          <p:cNvPr id="4" name="Rectangle 3"/>
          <p:cNvSpPr/>
          <p:nvPr/>
        </p:nvSpPr>
        <p:spPr>
          <a:xfrm>
            <a:off x="40604" y="12545"/>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7" name="Title 1"/>
          <p:cNvSpPr txBox="1">
            <a:spLocks/>
          </p:cNvSpPr>
          <p:nvPr/>
        </p:nvSpPr>
        <p:spPr>
          <a:xfrm>
            <a:off x="188843" y="1498129"/>
            <a:ext cx="7720640"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b="1" u="sng" cap="none" dirty="0"/>
              <a:t>Client requirements/variables required prior to conversion</a:t>
            </a:r>
          </a:p>
        </p:txBody>
      </p:sp>
      <p:sp>
        <p:nvSpPr>
          <p:cNvPr id="10" name="Title 1"/>
          <p:cNvSpPr txBox="1">
            <a:spLocks/>
          </p:cNvSpPr>
          <p:nvPr/>
        </p:nvSpPr>
        <p:spPr>
          <a:xfrm>
            <a:off x="528367" y="1883945"/>
            <a:ext cx="11169990" cy="1203979"/>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Any special UDA attributes to be created/used, </a:t>
            </a:r>
            <a:r>
              <a:rPr lang="en-AU" sz="1600" b="1" cap="none" dirty="0" err="1"/>
              <a:t>eg</a:t>
            </a:r>
            <a:r>
              <a:rPr lang="en-AU" sz="1600" b="1" cap="none" dirty="0"/>
              <a:t>. UDA field for Part number, Line design conditions, </a:t>
            </a:r>
            <a:r>
              <a:rPr lang="en-AU" sz="1600" b="1" cap="none" dirty="0" err="1"/>
              <a:t>etc</a:t>
            </a:r>
            <a:endParaRPr lang="en-AU" sz="1600" b="1" cap="none" dirty="0"/>
          </a:p>
          <a:p>
            <a:pPr marL="342900" indent="-342900" algn="l">
              <a:buFont typeface="Arial" panose="020B0604020202020204" pitchFamily="34" charset="0"/>
              <a:buChar char="•"/>
            </a:pPr>
            <a:r>
              <a:rPr lang="en-AU" sz="1600" b="1" cap="none" dirty="0"/>
              <a:t>Model area breakdown requirements, </a:t>
            </a:r>
            <a:r>
              <a:rPr lang="en-AU" sz="1600" b="1" cap="none" dirty="0" err="1"/>
              <a:t>eg</a:t>
            </a:r>
            <a:r>
              <a:rPr lang="en-AU" sz="1600" b="1" cap="none" dirty="0"/>
              <a:t>. by discipline, Model CAD area, </a:t>
            </a:r>
            <a:r>
              <a:rPr lang="en-AU" sz="1600" b="1" cap="none" dirty="0" err="1"/>
              <a:t>SubSystem</a:t>
            </a:r>
            <a:r>
              <a:rPr lang="en-AU" sz="1600" b="1" cap="none" dirty="0"/>
              <a:t> area.</a:t>
            </a:r>
          </a:p>
          <a:p>
            <a:pPr marL="342900" indent="-342900" algn="l">
              <a:buFont typeface="Arial" panose="020B0604020202020204" pitchFamily="34" charset="0"/>
              <a:buChar char="•"/>
            </a:pPr>
            <a:r>
              <a:rPr lang="en-AU" sz="1600" b="1" cap="none" dirty="0"/>
              <a:t>Line Number format to be used during conversion, </a:t>
            </a:r>
            <a:r>
              <a:rPr lang="en-AU" sz="1600" b="1" cap="none" dirty="0" err="1"/>
              <a:t>eg</a:t>
            </a:r>
            <a:r>
              <a:rPr lang="en-AU" sz="1600" b="1" cap="none" dirty="0"/>
              <a:t>. Line Number, Isometric number</a:t>
            </a:r>
          </a:p>
          <a:p>
            <a:pPr marL="342900" indent="-342900" algn="l">
              <a:buFont typeface="Arial" panose="020B0604020202020204" pitchFamily="34" charset="0"/>
              <a:buChar char="•"/>
            </a:pPr>
            <a:r>
              <a:rPr lang="en-AU" sz="1600" b="1" cap="none" dirty="0"/>
              <a:t>Nozzle naming convention and Nozzle Spec</a:t>
            </a:r>
          </a:p>
          <a:p>
            <a:pPr marL="342900" indent="-342900" algn="l">
              <a:buFont typeface="Arial" panose="020B0604020202020204" pitchFamily="34" charset="0"/>
              <a:buChar char="•"/>
            </a:pPr>
            <a:endParaRPr lang="en-AU" sz="1600" b="1" cap="none" dirty="0"/>
          </a:p>
          <a:p>
            <a:pPr marL="342900" indent="-342900" algn="l">
              <a:buFont typeface="Arial" panose="020B0604020202020204" pitchFamily="34" charset="0"/>
              <a:buChar char="•"/>
            </a:pPr>
            <a:endParaRPr lang="en-AU" sz="1600" b="1" cap="none" dirty="0"/>
          </a:p>
        </p:txBody>
      </p:sp>
      <p:sp>
        <p:nvSpPr>
          <p:cNvPr id="16" name="Title 1"/>
          <p:cNvSpPr txBox="1">
            <a:spLocks/>
          </p:cNvSpPr>
          <p:nvPr/>
        </p:nvSpPr>
        <p:spPr>
          <a:xfrm>
            <a:off x="1222513" y="992264"/>
            <a:ext cx="10373741" cy="629706"/>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b="1" cap="none" dirty="0"/>
              <a:t>Part 1 -Conversion of </a:t>
            </a:r>
            <a:r>
              <a:rPr lang="en-AU" sz="2400" b="1" cap="none" dirty="0" err="1"/>
              <a:t>Microstation</a:t>
            </a:r>
            <a:r>
              <a:rPr lang="en-AU" sz="2400" b="1" cap="none" dirty="0"/>
              <a:t> Models</a:t>
            </a:r>
          </a:p>
        </p:txBody>
      </p:sp>
      <p:sp>
        <p:nvSpPr>
          <p:cNvPr id="17" name="Title 1"/>
          <p:cNvSpPr txBox="1">
            <a:spLocks/>
          </p:cNvSpPr>
          <p:nvPr/>
        </p:nvSpPr>
        <p:spPr>
          <a:xfrm>
            <a:off x="528367" y="3463311"/>
            <a:ext cx="11169990" cy="3245603"/>
          </a:xfrm>
          <a:prstGeom prst="rect">
            <a:avLst/>
          </a:prstGeom>
        </p:spPr>
        <p:txBody>
          <a:bodyPr vert="horz" lIns="91440" tIns="45720" rIns="91440" bIns="45720" rtlCol="0" anchor="t" anchorCtr="0">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Intelligent tags rely on PDS being used for modelling all items for database integrity (</a:t>
            </a:r>
            <a:r>
              <a:rPr lang="en-AU" sz="1600" b="1" cap="none" dirty="0" err="1"/>
              <a:t>eg</a:t>
            </a:r>
            <a:r>
              <a:rPr lang="en-AU" sz="1600" b="1" cap="none" dirty="0"/>
              <a:t>. not direct modelling in </a:t>
            </a:r>
            <a:r>
              <a:rPr lang="en-AU" sz="1600" b="1" cap="none" dirty="0" err="1"/>
              <a:t>Microstation</a:t>
            </a:r>
            <a:r>
              <a:rPr lang="en-AU" sz="1600" b="1" cap="none" dirty="0"/>
              <a:t>, although all items will still convert, they will be dumb graphical items only)</a:t>
            </a:r>
          </a:p>
          <a:p>
            <a:pPr marL="342900" indent="-342900" algn="l">
              <a:buFont typeface="Arial" panose="020B0604020202020204" pitchFamily="34" charset="0"/>
              <a:buChar char="•"/>
            </a:pPr>
            <a:r>
              <a:rPr lang="en-AU" sz="1600" b="1" cap="none" dirty="0"/>
              <a:t>All models/disciplines are converted into tagged EQUI items, (but maintain original model and </a:t>
            </a:r>
            <a:r>
              <a:rPr lang="en-AU" sz="1600" b="1" cap="none" dirty="0" err="1"/>
              <a:t>Microstation</a:t>
            </a:r>
            <a:r>
              <a:rPr lang="en-AU" sz="1600" b="1" cap="none" dirty="0"/>
              <a:t> entity ID number)</a:t>
            </a:r>
          </a:p>
          <a:p>
            <a:pPr marL="342900" indent="-342900" algn="l">
              <a:buFont typeface="Arial" panose="020B0604020202020204" pitchFamily="34" charset="0"/>
              <a:buChar char="•"/>
            </a:pPr>
            <a:r>
              <a:rPr lang="en-AU" sz="1600" b="1" cap="none" dirty="0"/>
              <a:t>Piping items will be created as tagged SUB-EQUI items and maintain shape and part number/description information (if MTO’s are required). EQUI name will be the Line Number.</a:t>
            </a:r>
          </a:p>
          <a:p>
            <a:pPr marL="342900" indent="-342900" algn="l">
              <a:buFont typeface="Arial" panose="020B0604020202020204" pitchFamily="34" charset="0"/>
              <a:buChar char="•"/>
            </a:pPr>
            <a:r>
              <a:rPr lang="en-AU" sz="1600" b="1" cap="none" dirty="0"/>
              <a:t>All piping &amp; structural models convert polyhedron free. Other disciplines minimise use of polyhedrons (minimising impact on graphics performance)</a:t>
            </a:r>
          </a:p>
          <a:p>
            <a:pPr marL="342900" indent="-342900" algn="l">
              <a:buFont typeface="Arial" panose="020B0604020202020204" pitchFamily="34" charset="0"/>
              <a:buChar char="•"/>
            </a:pPr>
            <a:r>
              <a:rPr lang="en-AU" sz="1600" b="1" cap="none" dirty="0"/>
              <a:t>Equipment will be created with Nozzle Names and references if modelled via PDS</a:t>
            </a:r>
          </a:p>
          <a:p>
            <a:pPr marL="342900" indent="-342900" algn="l">
              <a:buFont typeface="Arial" panose="020B0604020202020204" pitchFamily="34" charset="0"/>
              <a:buChar char="•"/>
            </a:pPr>
            <a:r>
              <a:rPr lang="en-AU" sz="1600" b="1" cap="none" dirty="0"/>
              <a:t>Equipment weights can will be transferred to PDMS</a:t>
            </a:r>
          </a:p>
          <a:p>
            <a:pPr marL="342900" indent="-342900" algn="l">
              <a:buFont typeface="Arial" panose="020B0604020202020204" pitchFamily="34" charset="0"/>
              <a:buChar char="•"/>
            </a:pPr>
            <a:r>
              <a:rPr lang="en-AU" sz="1600" b="1" cap="none" dirty="0"/>
              <a:t>Instruments will maintain Tags</a:t>
            </a:r>
          </a:p>
          <a:p>
            <a:pPr marL="342900" indent="-342900" algn="l">
              <a:buFont typeface="Arial" panose="020B0604020202020204" pitchFamily="34" charset="0"/>
              <a:buChar char="•"/>
            </a:pPr>
            <a:r>
              <a:rPr lang="en-AU" sz="1600" b="1" cap="none" dirty="0"/>
              <a:t>Cable tray, cabinets, lighting and other electrical items will maintain Tags if modelled via PDS</a:t>
            </a:r>
          </a:p>
          <a:p>
            <a:pPr marL="342900" indent="-342900" algn="l">
              <a:buFont typeface="Arial" panose="020B0604020202020204" pitchFamily="34" charset="0"/>
              <a:buChar char="•"/>
            </a:pPr>
            <a:r>
              <a:rPr lang="en-AU" sz="1600" b="1" cap="none" dirty="0"/>
              <a:t>All steel sections converted as structural sections Catalogue with Steel Spec &amp; weights, grating and stair treads created as PANELs</a:t>
            </a:r>
          </a:p>
          <a:p>
            <a:pPr marL="342900" indent="-342900" algn="l">
              <a:buFont typeface="Arial" panose="020B0604020202020204" pitchFamily="34" charset="0"/>
              <a:buChar char="•"/>
            </a:pPr>
            <a:r>
              <a:rPr lang="en-AU" sz="1600" b="1" cap="none" dirty="0"/>
              <a:t>Soft clash items will convert as obstructions, </a:t>
            </a:r>
            <a:r>
              <a:rPr lang="en-AU" sz="1600" b="1" cap="none" dirty="0" err="1"/>
              <a:t>eg</a:t>
            </a:r>
            <a:r>
              <a:rPr lang="en-AU" sz="1600" b="1" cap="none" dirty="0"/>
              <a:t> pipe/equipment insulation/access volumes/grating.</a:t>
            </a:r>
          </a:p>
        </p:txBody>
      </p:sp>
      <p:sp>
        <p:nvSpPr>
          <p:cNvPr id="18" name="Title 1"/>
          <p:cNvSpPr txBox="1">
            <a:spLocks/>
          </p:cNvSpPr>
          <p:nvPr/>
        </p:nvSpPr>
        <p:spPr>
          <a:xfrm>
            <a:off x="188843" y="2990452"/>
            <a:ext cx="2425149"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b="1" u="sng" cap="none" dirty="0"/>
              <a:t>Items to note:</a:t>
            </a:r>
          </a:p>
        </p:txBody>
      </p:sp>
      <p:sp>
        <p:nvSpPr>
          <p:cNvPr id="9" name="Rectangle: Rounded Corners 8"/>
          <p:cNvSpPr/>
          <p:nvPr/>
        </p:nvSpPr>
        <p:spPr>
          <a:xfrm>
            <a:off x="4738536" y="6575546"/>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15382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96524"/>
            <a:ext cx="8676222" cy="895739"/>
          </a:xfrm>
        </p:spPr>
        <p:txBody>
          <a:bodyPr>
            <a:normAutofit fontScale="90000"/>
          </a:bodyPr>
          <a:lstStyle/>
          <a:p>
            <a:r>
              <a:rPr lang="en-AU" b="1" cap="none" dirty="0">
                <a:solidFill>
                  <a:schemeClr val="accent5">
                    <a:lumMod val="75000"/>
                  </a:schemeClr>
                </a:solidFill>
              </a:rPr>
              <a:t>PDS (only) to PDMS conversion</a:t>
            </a:r>
          </a:p>
        </p:txBody>
      </p:sp>
      <p:sp>
        <p:nvSpPr>
          <p:cNvPr id="4" name="Rectangle 3"/>
          <p:cNvSpPr/>
          <p:nvPr/>
        </p:nvSpPr>
        <p:spPr>
          <a:xfrm>
            <a:off x="40604" y="12545"/>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7" name="Title 1"/>
          <p:cNvSpPr txBox="1">
            <a:spLocks/>
          </p:cNvSpPr>
          <p:nvPr/>
        </p:nvSpPr>
        <p:spPr>
          <a:xfrm>
            <a:off x="188843" y="1954944"/>
            <a:ext cx="7720640"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b="1" u="sng" cap="none" dirty="0"/>
              <a:t>Client requirements/variables required prior to conversion</a:t>
            </a:r>
          </a:p>
        </p:txBody>
      </p:sp>
      <p:sp>
        <p:nvSpPr>
          <p:cNvPr id="10" name="Title 1"/>
          <p:cNvSpPr txBox="1">
            <a:spLocks/>
          </p:cNvSpPr>
          <p:nvPr/>
        </p:nvSpPr>
        <p:spPr>
          <a:xfrm>
            <a:off x="528367" y="2450079"/>
            <a:ext cx="10682971" cy="1203979"/>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Part Number UDA to be used for isometric set-up in pipe specs</a:t>
            </a:r>
          </a:p>
          <a:p>
            <a:pPr marL="342900" indent="-342900" algn="l">
              <a:buFont typeface="Arial" panose="020B0604020202020204" pitchFamily="34" charset="0"/>
              <a:buChar char="•"/>
            </a:pPr>
            <a:r>
              <a:rPr lang="en-AU" sz="1600" b="1" cap="none" dirty="0" err="1"/>
              <a:t>CoCo</a:t>
            </a:r>
            <a:r>
              <a:rPr lang="en-AU" sz="1600" b="1" cap="none" dirty="0"/>
              <a:t> Naming convention (otherwise defaults to </a:t>
            </a:r>
            <a:r>
              <a:rPr lang="en-AU" sz="1600" b="1" cap="none" dirty="0" err="1"/>
              <a:t>Aveva</a:t>
            </a:r>
            <a:r>
              <a:rPr lang="en-AU" sz="1600" b="1" cap="none" dirty="0"/>
              <a:t> SAMPLE project)</a:t>
            </a:r>
          </a:p>
          <a:p>
            <a:pPr marL="342900" indent="-342900" algn="l">
              <a:buFont typeface="Arial" panose="020B0604020202020204" pitchFamily="34" charset="0"/>
              <a:buChar char="•"/>
            </a:pPr>
            <a:endParaRPr lang="en-AU" sz="1600" b="1" cap="none" dirty="0"/>
          </a:p>
          <a:p>
            <a:pPr marL="342900" indent="-342900" algn="l">
              <a:buFont typeface="Arial" panose="020B0604020202020204" pitchFamily="34" charset="0"/>
              <a:buChar char="•"/>
            </a:pPr>
            <a:endParaRPr lang="en-AU" sz="1600" b="1" cap="none" dirty="0"/>
          </a:p>
        </p:txBody>
      </p:sp>
      <p:sp>
        <p:nvSpPr>
          <p:cNvPr id="16" name="Title 1"/>
          <p:cNvSpPr txBox="1">
            <a:spLocks/>
          </p:cNvSpPr>
          <p:nvPr/>
        </p:nvSpPr>
        <p:spPr>
          <a:xfrm>
            <a:off x="1346662" y="1149110"/>
            <a:ext cx="9864676"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cap="none" dirty="0"/>
              <a:t>Part 2 - Conversion of Pipe Classes</a:t>
            </a:r>
          </a:p>
        </p:txBody>
      </p:sp>
      <p:sp>
        <p:nvSpPr>
          <p:cNvPr id="17" name="Title 1"/>
          <p:cNvSpPr txBox="1">
            <a:spLocks/>
          </p:cNvSpPr>
          <p:nvPr/>
        </p:nvSpPr>
        <p:spPr>
          <a:xfrm>
            <a:off x="528367" y="4283764"/>
            <a:ext cx="11169990" cy="142129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Uses OLD bolting method</a:t>
            </a:r>
          </a:p>
          <a:p>
            <a:pPr marL="342900" indent="-342900" algn="l">
              <a:buFont typeface="Arial" panose="020B0604020202020204" pitchFamily="34" charset="0"/>
              <a:buChar char="•"/>
            </a:pPr>
            <a:r>
              <a:rPr lang="en-AU" sz="1600" b="1" cap="none" dirty="0"/>
              <a:t>Inline dimensions and shape primitives converted from PDS data (not recreated in PDMS) including valve operators.</a:t>
            </a:r>
          </a:p>
          <a:p>
            <a:pPr marL="342900" indent="-342900" algn="l">
              <a:buFont typeface="Arial" panose="020B0604020202020204" pitchFamily="34" charset="0"/>
              <a:buChar char="•"/>
            </a:pPr>
            <a:r>
              <a:rPr lang="en-AU" sz="1600" b="1" cap="none" dirty="0"/>
              <a:t>All fitting weights will be transferred from PDS as Component References in PDMS (if available)</a:t>
            </a:r>
          </a:p>
          <a:p>
            <a:pPr marL="342900" indent="-342900" algn="l">
              <a:buFont typeface="Arial" panose="020B0604020202020204" pitchFamily="34" charset="0"/>
              <a:buChar char="•"/>
            </a:pPr>
            <a:endParaRPr lang="en-AU" sz="1600" b="1" cap="none" dirty="0"/>
          </a:p>
        </p:txBody>
      </p:sp>
      <p:sp>
        <p:nvSpPr>
          <p:cNvPr id="18" name="Title 1"/>
          <p:cNvSpPr txBox="1">
            <a:spLocks/>
          </p:cNvSpPr>
          <p:nvPr/>
        </p:nvSpPr>
        <p:spPr>
          <a:xfrm>
            <a:off x="188842" y="3769328"/>
            <a:ext cx="2425149"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000" b="1" u="sng" cap="none" dirty="0"/>
              <a:t>Items to note:</a:t>
            </a:r>
          </a:p>
        </p:txBody>
      </p:sp>
      <p:sp>
        <p:nvSpPr>
          <p:cNvPr id="9" name="Rectangle: Rounded Corners 8"/>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360448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58131"/>
            <a:ext cx="10400384" cy="749917"/>
          </a:xfrm>
        </p:spPr>
        <p:txBody>
          <a:bodyPr>
            <a:noAutofit/>
          </a:bodyPr>
          <a:lstStyle/>
          <a:p>
            <a:r>
              <a:rPr lang="en-AU" sz="3600" b="1" cap="none" dirty="0">
                <a:solidFill>
                  <a:schemeClr val="accent5">
                    <a:lumMod val="75000"/>
                  </a:schemeClr>
                </a:solidFill>
              </a:rPr>
              <a:t>PDS (or SP Design Review) to PDMS conversion</a:t>
            </a:r>
          </a:p>
        </p:txBody>
      </p:sp>
      <p:sp>
        <p:nvSpPr>
          <p:cNvPr id="4" name="Rectangle 3"/>
          <p:cNvSpPr/>
          <p:nvPr/>
        </p:nvSpPr>
        <p:spPr>
          <a:xfrm>
            <a:off x="40604" y="12545"/>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4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4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7" name="Title 1"/>
          <p:cNvSpPr txBox="1">
            <a:spLocks/>
          </p:cNvSpPr>
          <p:nvPr/>
        </p:nvSpPr>
        <p:spPr>
          <a:xfrm>
            <a:off x="40604" y="2986744"/>
            <a:ext cx="11934518"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b="1" u="sng" cap="none" dirty="0"/>
              <a:t>Part 1 conversion – Files required to convert to PDMS:</a:t>
            </a:r>
          </a:p>
        </p:txBody>
      </p:sp>
      <p:sp>
        <p:nvSpPr>
          <p:cNvPr id="16" name="Title 1"/>
          <p:cNvSpPr txBox="1">
            <a:spLocks/>
          </p:cNvSpPr>
          <p:nvPr/>
        </p:nvSpPr>
        <p:spPr>
          <a:xfrm>
            <a:off x="4805081" y="568699"/>
            <a:ext cx="1775013" cy="48658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b="1" cap="none" dirty="0"/>
              <a:t>Costs</a:t>
            </a:r>
          </a:p>
        </p:txBody>
      </p:sp>
      <p:sp>
        <p:nvSpPr>
          <p:cNvPr id="9" name="Title 1"/>
          <p:cNvSpPr txBox="1">
            <a:spLocks/>
          </p:cNvSpPr>
          <p:nvPr/>
        </p:nvSpPr>
        <p:spPr>
          <a:xfrm>
            <a:off x="40604" y="4578546"/>
            <a:ext cx="12079861" cy="47285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b="1" u="sng" cap="none" dirty="0"/>
              <a:t>Part 2 conversion – Pipe Classes and catalogue data to PDMS requires files below to be supplied</a:t>
            </a:r>
          </a:p>
        </p:txBody>
      </p:sp>
      <p:sp>
        <p:nvSpPr>
          <p:cNvPr id="13" name="Title 1"/>
          <p:cNvSpPr txBox="1">
            <a:spLocks/>
          </p:cNvSpPr>
          <p:nvPr/>
        </p:nvSpPr>
        <p:spPr>
          <a:xfrm>
            <a:off x="242077" y="5656992"/>
            <a:ext cx="11531572" cy="76445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1400" b="1" cap="none" dirty="0"/>
              <a:t>NOTE: </a:t>
            </a:r>
          </a:p>
          <a:p>
            <a:pPr marL="457200" indent="-457200" algn="l">
              <a:buFont typeface="+mj-lt"/>
              <a:buAutoNum type="arabicPeriod"/>
            </a:pPr>
            <a:r>
              <a:rPr lang="en-AU" sz="1400" cap="none" dirty="0"/>
              <a:t>Conversions are priced in Australian dollars (excluding GST) based on a single PDS Project (Oracle RIS data set). Conversion of part 1 and 2 are independent of each other and can be done separately over separate time frames if required.</a:t>
            </a:r>
          </a:p>
        </p:txBody>
      </p:sp>
      <p:sp>
        <p:nvSpPr>
          <p:cNvPr id="5" name="Rectangle 4"/>
          <p:cNvSpPr/>
          <p:nvPr/>
        </p:nvSpPr>
        <p:spPr>
          <a:xfrm>
            <a:off x="245075" y="4966434"/>
            <a:ext cx="9814907" cy="830997"/>
          </a:xfrm>
          <a:prstGeom prst="rect">
            <a:avLst/>
          </a:prstGeom>
        </p:spPr>
        <p:txBody>
          <a:bodyPr vert="horz" lIns="91440" tIns="45720" rIns="91440" bIns="45720" rtlCol="0" anchor="t" anchorCtr="0">
            <a:normAutofit/>
          </a:bodyPr>
          <a:lstStyle/>
          <a:p>
            <a:pPr marL="342900" indent="-342900">
              <a:spcBef>
                <a:spcPct val="0"/>
              </a:spcBef>
              <a:buFont typeface="Arial" panose="020B0604020202020204" pitchFamily="34" charset="0"/>
              <a:buChar char="•"/>
            </a:pPr>
            <a:r>
              <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Oracle RIS dump </a:t>
            </a:r>
            <a:r>
              <a:rPr lang="en-AU" sz="1400" dirty="0"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ra</a:t>
            </a:r>
            <a:r>
              <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a:t>
            </a:r>
            <a:r>
              <a:rPr lang="en-AU" sz="1400" dirty="0"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dmp</a:t>
            </a:r>
            <a:endPar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a:p>
            <a:pPr marL="342900" indent="-342900">
              <a:spcBef>
                <a:spcPct val="0"/>
              </a:spcBef>
              <a:buFont typeface="Arial" panose="020B0604020202020204" pitchFamily="34" charset="0"/>
              <a:buChar char="•"/>
            </a:pPr>
            <a:r>
              <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Graphical library, Physical library (*.l.t files)</a:t>
            </a:r>
          </a:p>
          <a:p>
            <a:pPr marL="342900" indent="-342900">
              <a:spcBef>
                <a:spcPct val="0"/>
              </a:spcBef>
              <a:buFont typeface="Arial" panose="020B0604020202020204" pitchFamily="34" charset="0"/>
              <a:buChar char="•"/>
            </a:pPr>
            <a:r>
              <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Description Files – </a:t>
            </a:r>
            <a:r>
              <a:rPr lang="en-AU" sz="1400" dirty="0"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shbom.L</a:t>
            </a:r>
            <a:r>
              <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a:t>
            </a:r>
            <a:r>
              <a:rPr lang="en-AU" sz="1400" dirty="0"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spbom.L</a:t>
            </a:r>
            <a:endParaRPr lang="en-AU" sz="140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
        <p:nvSpPr>
          <p:cNvPr id="14" name="Title 1"/>
          <p:cNvSpPr txBox="1">
            <a:spLocks/>
          </p:cNvSpPr>
          <p:nvPr/>
        </p:nvSpPr>
        <p:spPr>
          <a:xfrm>
            <a:off x="307732" y="3862790"/>
            <a:ext cx="4070838" cy="817015"/>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400" cap="none" dirty="0"/>
              <a:t>Oracle RIS dumps </a:t>
            </a:r>
            <a:r>
              <a:rPr lang="en-AU" sz="1400" cap="none" dirty="0" err="1"/>
              <a:t>pd</a:t>
            </a:r>
            <a:r>
              <a:rPr lang="en-AU" sz="1400" cap="none" dirty="0"/>
              <a:t>*, </a:t>
            </a:r>
            <a:r>
              <a:rPr lang="en-AU" sz="1400" cap="none" dirty="0" err="1"/>
              <a:t>dd</a:t>
            </a:r>
            <a:r>
              <a:rPr lang="en-AU" sz="1400" cap="none" dirty="0"/>
              <a:t>*, </a:t>
            </a:r>
            <a:r>
              <a:rPr lang="en-AU" sz="1400" cap="none" dirty="0" err="1"/>
              <a:t>ee</a:t>
            </a:r>
            <a:r>
              <a:rPr lang="en-AU" sz="1400" cap="none" dirty="0"/>
              <a:t>*.</a:t>
            </a:r>
            <a:r>
              <a:rPr lang="en-AU" sz="1400" cap="none" dirty="0" err="1"/>
              <a:t>dmp</a:t>
            </a:r>
            <a:endParaRPr lang="en-AU" sz="1400" cap="none" dirty="0"/>
          </a:p>
          <a:p>
            <a:pPr marL="342900" indent="-342900" algn="l">
              <a:buFont typeface="Arial" panose="020B0604020202020204" pitchFamily="34" charset="0"/>
              <a:buChar char="•"/>
            </a:pPr>
            <a:r>
              <a:rPr lang="en-AU" sz="1400" cap="none" dirty="0" err="1"/>
              <a:t>Microstation</a:t>
            </a:r>
            <a:r>
              <a:rPr lang="en-AU" sz="1400" cap="none" dirty="0"/>
              <a:t> *.</a:t>
            </a:r>
            <a:r>
              <a:rPr lang="en-AU" sz="1400" cap="none" dirty="0" err="1"/>
              <a:t>dgn</a:t>
            </a:r>
            <a:r>
              <a:rPr lang="en-AU" sz="1400" cap="none" dirty="0"/>
              <a:t>,  *.</a:t>
            </a:r>
            <a:r>
              <a:rPr lang="en-AU" sz="1400" cap="none" dirty="0" err="1"/>
              <a:t>prp</a:t>
            </a:r>
            <a:r>
              <a:rPr lang="en-AU" sz="1400" cap="none" dirty="0"/>
              <a:t> files</a:t>
            </a:r>
          </a:p>
          <a:p>
            <a:pPr marL="342900" indent="-342900" algn="l">
              <a:buFont typeface="Arial" panose="020B0604020202020204" pitchFamily="34" charset="0"/>
              <a:buChar char="•"/>
            </a:pPr>
            <a:r>
              <a:rPr lang="en-AU" sz="1400" cap="none" dirty="0"/>
              <a:t>Description Files - </a:t>
            </a:r>
            <a:r>
              <a:rPr lang="en-AU" sz="1400" cap="none" dirty="0" err="1"/>
              <a:t>shbom.L</a:t>
            </a:r>
            <a:r>
              <a:rPr lang="en-AU" sz="1400" cap="none" dirty="0"/>
              <a:t> </a:t>
            </a:r>
            <a:r>
              <a:rPr lang="en-AU" sz="1400" cap="none" dirty="0" err="1"/>
              <a:t>spbom.L</a:t>
            </a:r>
            <a:endParaRPr lang="en-AU" sz="1400" cap="none" dirty="0"/>
          </a:p>
        </p:txBody>
      </p:sp>
      <p:graphicFrame>
        <p:nvGraphicFramePr>
          <p:cNvPr id="6" name="Table 5"/>
          <p:cNvGraphicFramePr>
            <a:graphicFrameLocks noGrp="1"/>
          </p:cNvGraphicFramePr>
          <p:nvPr>
            <p:extLst>
              <p:ext uri="{D42A27DB-BD31-4B8C-83A1-F6EECF244321}">
                <p14:modId xmlns:p14="http://schemas.microsoft.com/office/powerpoint/2010/main" val="1041710025"/>
              </p:ext>
            </p:extLst>
          </p:nvPr>
        </p:nvGraphicFramePr>
        <p:xfrm>
          <a:off x="242077" y="1009334"/>
          <a:ext cx="11531572" cy="1878578"/>
        </p:xfrm>
        <a:graphic>
          <a:graphicData uri="http://schemas.openxmlformats.org/drawingml/2006/table">
            <a:tbl>
              <a:tblPr firstRow="1" bandRow="1">
                <a:tableStyleId>{5C22544A-7EE6-4342-B048-85BDC9FD1C3A}</a:tableStyleId>
              </a:tblPr>
              <a:tblGrid>
                <a:gridCol w="705435">
                  <a:extLst>
                    <a:ext uri="{9D8B030D-6E8A-4147-A177-3AD203B41FA5}">
                      <a16:colId xmlns:a16="http://schemas.microsoft.com/office/drawing/2014/main" val="1572868273"/>
                    </a:ext>
                  </a:extLst>
                </a:gridCol>
                <a:gridCol w="1592043">
                  <a:extLst>
                    <a:ext uri="{9D8B030D-6E8A-4147-A177-3AD203B41FA5}">
                      <a16:colId xmlns:a16="http://schemas.microsoft.com/office/drawing/2014/main" val="307838259"/>
                    </a:ext>
                  </a:extLst>
                </a:gridCol>
                <a:gridCol w="2982138">
                  <a:extLst>
                    <a:ext uri="{9D8B030D-6E8A-4147-A177-3AD203B41FA5}">
                      <a16:colId xmlns:a16="http://schemas.microsoft.com/office/drawing/2014/main" val="2626787030"/>
                    </a:ext>
                  </a:extLst>
                </a:gridCol>
                <a:gridCol w="6251956">
                  <a:extLst>
                    <a:ext uri="{9D8B030D-6E8A-4147-A177-3AD203B41FA5}">
                      <a16:colId xmlns:a16="http://schemas.microsoft.com/office/drawing/2014/main" val="3330745536"/>
                    </a:ext>
                  </a:extLst>
                </a:gridCol>
              </a:tblGrid>
              <a:tr h="619249">
                <a:tc>
                  <a:txBody>
                    <a:bodyPr/>
                    <a:lstStyle/>
                    <a:p>
                      <a:r>
                        <a:rPr lang="en-AU" sz="1600" dirty="0"/>
                        <a:t>Part</a:t>
                      </a:r>
                    </a:p>
                  </a:txBody>
                  <a:tcPr/>
                </a:tc>
                <a:tc>
                  <a:txBody>
                    <a:bodyPr/>
                    <a:lstStyle/>
                    <a:p>
                      <a:r>
                        <a:rPr lang="en-AU" sz="1600" dirty="0"/>
                        <a:t>Measurable Metric</a:t>
                      </a:r>
                    </a:p>
                  </a:txBody>
                  <a:tcPr/>
                </a:tc>
                <a:tc>
                  <a:txBody>
                    <a:bodyPr/>
                    <a:lstStyle/>
                    <a:p>
                      <a:r>
                        <a:rPr lang="en-AU" sz="1600" dirty="0"/>
                        <a:t>Cost per Metric</a:t>
                      </a:r>
                    </a:p>
                  </a:txBody>
                  <a:tcPr/>
                </a:tc>
                <a:tc>
                  <a:txBody>
                    <a:bodyPr/>
                    <a:lstStyle/>
                    <a:p>
                      <a:r>
                        <a:rPr lang="en-AU" sz="1600" dirty="0"/>
                        <a:t>Comments</a:t>
                      </a:r>
                    </a:p>
                  </a:txBody>
                  <a:tcPr/>
                </a:tc>
                <a:extLst>
                  <a:ext uri="{0D108BD9-81ED-4DB2-BD59-A6C34878D82A}">
                    <a16:rowId xmlns:a16="http://schemas.microsoft.com/office/drawing/2014/main" val="3595741145"/>
                  </a:ext>
                </a:extLst>
              </a:tr>
              <a:tr h="579120">
                <a:tc>
                  <a:txBody>
                    <a:bodyPr/>
                    <a:lstStyle/>
                    <a:p>
                      <a:r>
                        <a:rPr lang="en-AU" sz="1600"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err="1">
                          <a:effectLst/>
                        </a:rPr>
                        <a:t>Microstation</a:t>
                      </a:r>
                      <a:r>
                        <a:rPr lang="en-AU" sz="1600" u="none" strike="noStrike" dirty="0">
                          <a:effectLst/>
                        </a:rPr>
                        <a:t> Models</a:t>
                      </a:r>
                      <a:endParaRPr lang="en-AU"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a:effectLst/>
                        </a:rPr>
                        <a:t>$12 per Model</a:t>
                      </a:r>
                      <a:endParaRPr lang="en-AU"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a:effectLst/>
                        </a:rPr>
                        <a:t>All Disciplines - Equipment, Piping, Raceways, </a:t>
                      </a:r>
                      <a:r>
                        <a:rPr lang="en-AU" sz="1000" u="none" strike="noStrike" dirty="0">
                          <a:effectLst/>
                        </a:rPr>
                        <a:t>Structural Discipline includes creation of CATA, </a:t>
                      </a:r>
                      <a:r>
                        <a:rPr lang="en-AU" sz="1000" u="none" strike="noStrike" dirty="0" err="1">
                          <a:effectLst/>
                        </a:rPr>
                        <a:t>Catrefs</a:t>
                      </a:r>
                      <a:r>
                        <a:rPr lang="en-AU" sz="1000" u="none" strike="noStrike" baseline="0" dirty="0">
                          <a:effectLst/>
                        </a:rPr>
                        <a:t> and Structural Spec</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u="none" strike="noStrike" baseline="0" dirty="0">
                          <a:effectLst/>
                        </a:rPr>
                        <a:t>Equipment Discipline includes creation of </a:t>
                      </a:r>
                      <a:r>
                        <a:rPr lang="en-AU" sz="1000" u="none" strike="noStrike" baseline="0" dirty="0" err="1">
                          <a:effectLst/>
                        </a:rPr>
                        <a:t>Nozz</a:t>
                      </a:r>
                      <a:r>
                        <a:rPr lang="en-AU" sz="1000" u="none" strike="noStrike" baseline="0" dirty="0">
                          <a:effectLst/>
                        </a:rPr>
                        <a:t> </a:t>
                      </a:r>
                      <a:r>
                        <a:rPr lang="en-AU" sz="1000" u="none" strike="noStrike" baseline="0" dirty="0" err="1">
                          <a:effectLst/>
                        </a:rPr>
                        <a:t>Catrefs</a:t>
                      </a:r>
                      <a:r>
                        <a:rPr lang="en-AU" sz="1000" u="none" strike="noStrike" baseline="0" dirty="0">
                          <a:effectLst/>
                        </a:rPr>
                        <a:t> and Nozzle Spec</a:t>
                      </a:r>
                      <a:endParaRPr lang="en-AU" sz="1000" dirty="0"/>
                    </a:p>
                  </a:txBody>
                  <a:tcPr/>
                </a:tc>
                <a:extLst>
                  <a:ext uri="{0D108BD9-81ED-4DB2-BD59-A6C34878D82A}">
                    <a16:rowId xmlns:a16="http://schemas.microsoft.com/office/drawing/2014/main" val="2151618419"/>
                  </a:ext>
                </a:extLst>
              </a:tr>
              <a:tr h="619249">
                <a:tc>
                  <a:txBody>
                    <a:bodyPr/>
                    <a:lstStyle/>
                    <a:p>
                      <a:r>
                        <a:rPr lang="en-AU" sz="1600"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a:effectLst/>
                        </a:rPr>
                        <a:t>Pipe Class</a:t>
                      </a:r>
                      <a:endParaRPr lang="en-AU" sz="1600" b="0" i="0" u="none" strike="noStrike" dirty="0">
                        <a:solidFill>
                          <a:srgbClr val="000000"/>
                        </a:solidFill>
                        <a:effectLst/>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a:effectLst/>
                        </a:rPr>
                        <a:t>AUD $400</a:t>
                      </a:r>
                      <a:endParaRPr lang="en-AU" sz="1600" b="0" i="0" u="none" strike="noStrike" dirty="0">
                        <a:solidFill>
                          <a:srgbClr val="000000"/>
                        </a:solidFill>
                        <a:effectLst/>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u="none" strike="noStrike" dirty="0">
                          <a:effectLst/>
                        </a:rPr>
                        <a:t>Includes creation of CATA/SCOMs, </a:t>
                      </a:r>
                      <a:r>
                        <a:rPr lang="en-AU" sz="1600" u="none" strike="noStrike" dirty="0" err="1">
                          <a:effectLst/>
                        </a:rPr>
                        <a:t>CatRefs</a:t>
                      </a:r>
                      <a:r>
                        <a:rPr lang="en-AU" sz="1600" u="none" strike="noStrike" dirty="0">
                          <a:effectLst/>
                        </a:rPr>
                        <a:t>, </a:t>
                      </a:r>
                      <a:r>
                        <a:rPr lang="en-AU" sz="1600" u="none" strike="noStrike" dirty="0" err="1">
                          <a:effectLst/>
                        </a:rPr>
                        <a:t>DetRefs</a:t>
                      </a:r>
                      <a:r>
                        <a:rPr lang="en-AU" sz="1600" u="none" strike="noStrike" dirty="0">
                          <a:effectLst/>
                        </a:rPr>
                        <a:t>, </a:t>
                      </a:r>
                      <a:r>
                        <a:rPr lang="en-AU" sz="1600" u="none" strike="noStrike" dirty="0" err="1">
                          <a:effectLst/>
                        </a:rPr>
                        <a:t>BltRefs</a:t>
                      </a:r>
                      <a:r>
                        <a:rPr lang="en-AU" sz="1600" u="none" strike="noStrike" dirty="0">
                          <a:effectLst/>
                        </a:rPr>
                        <a:t>, </a:t>
                      </a:r>
                      <a:r>
                        <a:rPr lang="en-AU" sz="1600" u="none" strike="noStrike" dirty="0" err="1">
                          <a:effectLst/>
                        </a:rPr>
                        <a:t>CmpRefs</a:t>
                      </a:r>
                      <a:endParaRPr lang="en-AU" sz="1600" dirty="0"/>
                    </a:p>
                  </a:txBody>
                  <a:tcPr/>
                </a:tc>
                <a:extLst>
                  <a:ext uri="{0D108BD9-81ED-4DB2-BD59-A6C34878D82A}">
                    <a16:rowId xmlns:a16="http://schemas.microsoft.com/office/drawing/2014/main" val="1972189367"/>
                  </a:ext>
                </a:extLst>
              </a:tr>
            </a:tbl>
          </a:graphicData>
        </a:graphic>
      </p:graphicFrame>
      <p:sp>
        <p:nvSpPr>
          <p:cNvPr id="8" name="Rectangle 7"/>
          <p:cNvSpPr/>
          <p:nvPr/>
        </p:nvSpPr>
        <p:spPr>
          <a:xfrm>
            <a:off x="954797" y="6391469"/>
            <a:ext cx="3275256" cy="369332"/>
          </a:xfrm>
          <a:prstGeom prst="rect">
            <a:avLst/>
          </a:prstGeom>
        </p:spPr>
        <p:txBody>
          <a:bodyPr wrap="none">
            <a:spAutoFit/>
          </a:bodyPr>
          <a:lstStyle/>
          <a:p>
            <a:r>
              <a:rPr lang="en-AU" u="sng" dirty="0">
                <a:hlinkClick r:id="rId2"/>
              </a:rPr>
              <a:t>Email:   </a:t>
            </a:r>
            <a:r>
              <a:rPr lang="en-AU" dirty="0">
                <a:hlinkClick r:id="rId3"/>
              </a:rPr>
              <a:t>info@Threewild.com</a:t>
            </a:r>
            <a:endParaRPr lang="en-AU" dirty="0"/>
          </a:p>
        </p:txBody>
      </p:sp>
      <p:sp>
        <p:nvSpPr>
          <p:cNvPr id="15" name="Rectangle: Rounded Corners 14"/>
          <p:cNvSpPr/>
          <p:nvPr/>
        </p:nvSpPr>
        <p:spPr>
          <a:xfrm>
            <a:off x="4890243" y="6494065"/>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
        <p:nvSpPr>
          <p:cNvPr id="17" name="Title 1">
            <a:extLst>
              <a:ext uri="{FF2B5EF4-FFF2-40B4-BE49-F238E27FC236}">
                <a16:creationId xmlns:a16="http://schemas.microsoft.com/office/drawing/2014/main" id="{085FB380-A170-4A05-81C7-D113F1FAC005}"/>
              </a:ext>
            </a:extLst>
          </p:cNvPr>
          <p:cNvSpPr txBox="1">
            <a:spLocks/>
          </p:cNvSpPr>
          <p:nvPr/>
        </p:nvSpPr>
        <p:spPr>
          <a:xfrm>
            <a:off x="307731" y="3424767"/>
            <a:ext cx="3713711"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b="1" u="sng" cap="none" dirty="0"/>
              <a:t>If full PDS archive available</a:t>
            </a:r>
          </a:p>
        </p:txBody>
      </p:sp>
      <p:sp>
        <p:nvSpPr>
          <p:cNvPr id="18" name="Title 1">
            <a:extLst>
              <a:ext uri="{FF2B5EF4-FFF2-40B4-BE49-F238E27FC236}">
                <a16:creationId xmlns:a16="http://schemas.microsoft.com/office/drawing/2014/main" id="{EF6C2806-823A-430E-9AC7-371B38EBB8F0}"/>
              </a:ext>
            </a:extLst>
          </p:cNvPr>
          <p:cNvSpPr txBox="1">
            <a:spLocks/>
          </p:cNvSpPr>
          <p:nvPr/>
        </p:nvSpPr>
        <p:spPr>
          <a:xfrm>
            <a:off x="4890243" y="3862790"/>
            <a:ext cx="4070838" cy="817015"/>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400" cap="none" dirty="0"/>
              <a:t>Design Review *.</a:t>
            </a:r>
            <a:r>
              <a:rPr lang="en-AU" sz="1400" cap="none" dirty="0" err="1"/>
              <a:t>drv</a:t>
            </a:r>
            <a:r>
              <a:rPr lang="en-AU" sz="1400" cap="none" dirty="0"/>
              <a:t> files</a:t>
            </a:r>
          </a:p>
          <a:p>
            <a:pPr marL="342900" indent="-342900" algn="l">
              <a:buFont typeface="Arial" panose="020B0604020202020204" pitchFamily="34" charset="0"/>
              <a:buChar char="•"/>
            </a:pPr>
            <a:r>
              <a:rPr lang="en-AU" sz="1400" cap="none" dirty="0" err="1"/>
              <a:t>Microstation</a:t>
            </a:r>
            <a:r>
              <a:rPr lang="en-AU" sz="1400" cap="none" dirty="0"/>
              <a:t> *.</a:t>
            </a:r>
            <a:r>
              <a:rPr lang="en-AU" sz="1400" cap="none" dirty="0" err="1"/>
              <a:t>dgn</a:t>
            </a:r>
            <a:r>
              <a:rPr lang="en-AU" sz="1400" cap="none" dirty="0"/>
              <a:t>, *.</a:t>
            </a:r>
            <a:r>
              <a:rPr lang="en-AU" sz="1400" cap="none" dirty="0" err="1"/>
              <a:t>prp</a:t>
            </a:r>
            <a:r>
              <a:rPr lang="en-AU" sz="1400" cap="none" dirty="0"/>
              <a:t> files</a:t>
            </a:r>
          </a:p>
        </p:txBody>
      </p:sp>
      <p:sp>
        <p:nvSpPr>
          <p:cNvPr id="19" name="Title 1">
            <a:extLst>
              <a:ext uri="{FF2B5EF4-FFF2-40B4-BE49-F238E27FC236}">
                <a16:creationId xmlns:a16="http://schemas.microsoft.com/office/drawing/2014/main" id="{4031B008-596B-4BC0-8F0B-61213F11A0D0}"/>
              </a:ext>
            </a:extLst>
          </p:cNvPr>
          <p:cNvSpPr txBox="1">
            <a:spLocks/>
          </p:cNvSpPr>
          <p:nvPr/>
        </p:nvSpPr>
        <p:spPr>
          <a:xfrm>
            <a:off x="4890242" y="3424767"/>
            <a:ext cx="5396758" cy="47285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b="1" u="sng" cap="none" dirty="0"/>
              <a:t>If only SP Design Review data available</a:t>
            </a:r>
          </a:p>
        </p:txBody>
      </p:sp>
      <p:sp>
        <p:nvSpPr>
          <p:cNvPr id="20" name="Title 1">
            <a:extLst>
              <a:ext uri="{FF2B5EF4-FFF2-40B4-BE49-F238E27FC236}">
                <a16:creationId xmlns:a16="http://schemas.microsoft.com/office/drawing/2014/main" id="{84395FE0-D870-45E5-A9FE-02101DA72F5D}"/>
              </a:ext>
            </a:extLst>
          </p:cNvPr>
          <p:cNvSpPr txBox="1">
            <a:spLocks/>
          </p:cNvSpPr>
          <p:nvPr/>
        </p:nvSpPr>
        <p:spPr>
          <a:xfrm>
            <a:off x="4207223" y="3686740"/>
            <a:ext cx="683018" cy="59877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3600" b="1" cap="none" dirty="0">
                <a:solidFill>
                  <a:srgbClr val="00B050"/>
                </a:solidFill>
              </a:rPr>
              <a:t>or</a:t>
            </a:r>
          </a:p>
        </p:txBody>
      </p:sp>
    </p:spTree>
    <p:extLst>
      <p:ext uri="{BB962C8B-B14F-4D97-AF65-F5344CB8AC3E}">
        <p14:creationId xmlns:p14="http://schemas.microsoft.com/office/powerpoint/2010/main" val="3169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96524"/>
            <a:ext cx="8676222" cy="895739"/>
          </a:xfrm>
        </p:spPr>
        <p:txBody>
          <a:bodyPr/>
          <a:lstStyle/>
          <a:p>
            <a:r>
              <a:rPr lang="en-AU" b="1" cap="none" dirty="0">
                <a:solidFill>
                  <a:schemeClr val="accent5">
                    <a:lumMod val="75000"/>
                  </a:schemeClr>
                </a:solidFill>
              </a:rPr>
              <a:t>PDS to PDMS conversion</a:t>
            </a:r>
          </a:p>
        </p:txBody>
      </p:sp>
      <p:sp>
        <p:nvSpPr>
          <p:cNvPr id="4" name="Rectangle 3"/>
          <p:cNvSpPr/>
          <p:nvPr/>
        </p:nvSpPr>
        <p:spPr>
          <a:xfrm>
            <a:off x="40604" y="12545"/>
            <a:ext cx="1828386" cy="1193713"/>
          </a:xfrm>
          <a:prstGeom prst="rect">
            <a:avLst/>
          </a:prstGeom>
          <a:noFill/>
          <a:scene3d>
            <a:camera prst="perspectiveContrastingRightFacing"/>
            <a:lightRig rig="threePt" dir="t"/>
          </a:scene3d>
        </p:spPr>
        <p:txBody>
          <a:bodyPr wrap="none" lIns="91440" tIns="45720" rIns="91440" bIns="45720">
            <a:noAutofit/>
            <a:scene3d>
              <a:camera prst="orthographicFront"/>
              <a:lightRig rig="twoPt" dir="t">
                <a:rot lat="0" lon="0" rev="7800000"/>
              </a:lightRig>
            </a:scene3d>
            <a:sp3d extrusionH="57150" prstMaterial="dkEdge">
              <a:bevelT w="38100" h="38100"/>
              <a:bevelB w="57150" h="38100" prst="artDeco"/>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wil</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10" name="Title 1"/>
          <p:cNvSpPr txBox="1">
            <a:spLocks/>
          </p:cNvSpPr>
          <p:nvPr/>
        </p:nvSpPr>
        <p:spPr>
          <a:xfrm>
            <a:off x="528366" y="1649682"/>
            <a:ext cx="10682971" cy="1203979"/>
          </a:xfrm>
          <a:prstGeom prst="rect">
            <a:avLst/>
          </a:prstGeom>
        </p:spPr>
        <p:txBody>
          <a:bodyPr vert="horz" lIns="91440" tIns="45720" rIns="91440" bIns="45720" rtlCol="0" anchor="t" anchorCtr="0">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Prior to Part 1 or Part 2 conversion we offer a Proof of Concept conversion before progressing further or any payments. We will require your PDS data or Smart Plant design Review data to be uploaded to secure FTP site but ensures you will be happy with the conversion before we fully proceed.</a:t>
            </a:r>
          </a:p>
          <a:p>
            <a:pPr marL="342900" indent="-342900" algn="l">
              <a:buFont typeface="Arial" panose="020B0604020202020204" pitchFamily="34" charset="0"/>
              <a:buChar char="•"/>
            </a:pPr>
            <a:r>
              <a:rPr lang="en-AU" sz="1600" b="1" cap="none" dirty="0"/>
              <a:t>A PDMS database will be returned with a sample of one area.</a:t>
            </a:r>
          </a:p>
          <a:p>
            <a:pPr marL="342900" indent="-342900" algn="l">
              <a:buFont typeface="Arial" panose="020B0604020202020204" pitchFamily="34" charset="0"/>
              <a:buChar char="•"/>
            </a:pPr>
            <a:r>
              <a:rPr lang="en-AU" sz="1600" b="1" cap="none" dirty="0"/>
              <a:t>Your data is secure and we will sign non-disclosure agreements prior to any data handover.</a:t>
            </a:r>
          </a:p>
          <a:p>
            <a:pPr marL="342900" indent="-342900" algn="l">
              <a:buFont typeface="Arial" panose="020B0604020202020204" pitchFamily="34" charset="0"/>
              <a:buChar char="•"/>
            </a:pPr>
            <a:endParaRPr lang="en-AU" sz="1600" b="1" cap="none" dirty="0"/>
          </a:p>
          <a:p>
            <a:pPr marL="342900" indent="-342900" algn="l">
              <a:buFont typeface="Arial" panose="020B0604020202020204" pitchFamily="34" charset="0"/>
              <a:buChar char="•"/>
            </a:pPr>
            <a:endParaRPr lang="en-AU" sz="1600" b="1" cap="none" dirty="0"/>
          </a:p>
        </p:txBody>
      </p:sp>
      <p:sp>
        <p:nvSpPr>
          <p:cNvPr id="16" name="Title 1"/>
          <p:cNvSpPr txBox="1">
            <a:spLocks/>
          </p:cNvSpPr>
          <p:nvPr/>
        </p:nvSpPr>
        <p:spPr>
          <a:xfrm>
            <a:off x="3786809" y="1033840"/>
            <a:ext cx="4403034" cy="58812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u="sng" cap="none" dirty="0"/>
              <a:t>Proof of Concept</a:t>
            </a:r>
          </a:p>
        </p:txBody>
      </p:sp>
      <p:sp>
        <p:nvSpPr>
          <p:cNvPr id="11" name="Title 1"/>
          <p:cNvSpPr txBox="1">
            <a:spLocks/>
          </p:cNvSpPr>
          <p:nvPr/>
        </p:nvSpPr>
        <p:spPr>
          <a:xfrm>
            <a:off x="438915" y="4168498"/>
            <a:ext cx="10682971" cy="84730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AU" sz="1600" b="1" cap="none" dirty="0"/>
              <a:t>Typically conversion takes approximately one-two weeks depending on the number of models. Conversion of 1000’s of models is not an issue.</a:t>
            </a:r>
          </a:p>
          <a:p>
            <a:pPr marL="342900" indent="-342900" algn="l">
              <a:buFont typeface="Arial" panose="020B0604020202020204" pitchFamily="34" charset="0"/>
              <a:buChar char="•"/>
            </a:pPr>
            <a:r>
              <a:rPr lang="en-AU" sz="1600" b="1" cap="none" dirty="0"/>
              <a:t>If client UDA requirements are onerous this may add another week to implement.</a:t>
            </a:r>
          </a:p>
          <a:p>
            <a:pPr marL="342900" indent="-342900" algn="l">
              <a:buFont typeface="Arial" panose="020B0604020202020204" pitchFamily="34" charset="0"/>
              <a:buChar char="•"/>
            </a:pPr>
            <a:endParaRPr lang="en-AU" sz="1600" b="1" cap="none" dirty="0"/>
          </a:p>
        </p:txBody>
      </p:sp>
      <p:sp>
        <p:nvSpPr>
          <p:cNvPr id="12" name="Title 1"/>
          <p:cNvSpPr txBox="1">
            <a:spLocks/>
          </p:cNvSpPr>
          <p:nvPr/>
        </p:nvSpPr>
        <p:spPr>
          <a:xfrm>
            <a:off x="2136913" y="3580369"/>
            <a:ext cx="7682948" cy="58812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u="sng" cap="none" dirty="0"/>
              <a:t>Time Frame for Conversion</a:t>
            </a:r>
          </a:p>
        </p:txBody>
      </p:sp>
      <p:sp>
        <p:nvSpPr>
          <p:cNvPr id="8" name="Rectangle: Rounded Corners 7"/>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23314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40508" y="3510894"/>
            <a:ext cx="7311028" cy="2480723"/>
          </a:xfrm>
          <a:prstGeom prst="rect">
            <a:avLst/>
          </a:prstGeom>
        </p:spPr>
      </p:pic>
      <p:pic>
        <p:nvPicPr>
          <p:cNvPr id="2" name="Picture 1"/>
          <p:cNvPicPr>
            <a:picLocks noChangeAspect="1"/>
          </p:cNvPicPr>
          <p:nvPr/>
        </p:nvPicPr>
        <p:blipFill>
          <a:blip r:embed="rId3"/>
          <a:stretch>
            <a:fillRect/>
          </a:stretch>
        </p:blipFill>
        <p:spPr>
          <a:xfrm>
            <a:off x="109786" y="687201"/>
            <a:ext cx="4473740" cy="4363277"/>
          </a:xfrm>
          <a:prstGeom prst="rect">
            <a:avLst/>
          </a:prstGeom>
        </p:spPr>
      </p:pic>
      <p:pic>
        <p:nvPicPr>
          <p:cNvPr id="7" name="Picture 6"/>
          <p:cNvPicPr>
            <a:picLocks noChangeAspect="1"/>
          </p:cNvPicPr>
          <p:nvPr/>
        </p:nvPicPr>
        <p:blipFill>
          <a:blip r:embed="rId4"/>
          <a:stretch>
            <a:fillRect/>
          </a:stretch>
        </p:blipFill>
        <p:spPr>
          <a:xfrm>
            <a:off x="4969566" y="458959"/>
            <a:ext cx="7131390" cy="3019732"/>
          </a:xfrm>
          <a:prstGeom prst="rect">
            <a:avLst/>
          </a:prstGeom>
        </p:spPr>
      </p:pic>
      <p:grpSp>
        <p:nvGrpSpPr>
          <p:cNvPr id="36" name="Group 35"/>
          <p:cNvGrpSpPr/>
          <p:nvPr/>
        </p:nvGrpSpPr>
        <p:grpSpPr>
          <a:xfrm>
            <a:off x="6659091" y="730364"/>
            <a:ext cx="1057354" cy="2082640"/>
            <a:chOff x="6659091" y="412083"/>
            <a:chExt cx="1057354" cy="2082640"/>
          </a:xfrm>
        </p:grpSpPr>
        <p:sp>
          <p:nvSpPr>
            <p:cNvPr id="16" name="Rectangle 15"/>
            <p:cNvSpPr/>
            <p:nvPr/>
          </p:nvSpPr>
          <p:spPr>
            <a:xfrm>
              <a:off x="6659091" y="2216427"/>
              <a:ext cx="1057354" cy="278296"/>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6659091" y="1077770"/>
              <a:ext cx="1057354" cy="86036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6659091" y="412083"/>
              <a:ext cx="1057354" cy="46256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5" name="Group 34"/>
          <p:cNvGrpSpPr/>
          <p:nvPr/>
        </p:nvGrpSpPr>
        <p:grpSpPr>
          <a:xfrm>
            <a:off x="213436" y="544437"/>
            <a:ext cx="5574619" cy="389124"/>
            <a:chOff x="345414" y="150739"/>
            <a:chExt cx="5444131" cy="349693"/>
          </a:xfrm>
        </p:grpSpPr>
        <p:sp>
          <p:nvSpPr>
            <p:cNvPr id="30" name="Arrow: Bent-Up 29"/>
            <p:cNvSpPr/>
            <p:nvPr/>
          </p:nvSpPr>
          <p:spPr>
            <a:xfrm flipV="1">
              <a:off x="894522" y="152563"/>
              <a:ext cx="4895023" cy="347869"/>
            </a:xfrm>
            <a:prstGeom prst="bentUp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Arrow: Bent-Up 30"/>
            <p:cNvSpPr/>
            <p:nvPr/>
          </p:nvSpPr>
          <p:spPr>
            <a:xfrm flipH="1" flipV="1">
              <a:off x="345414" y="150739"/>
              <a:ext cx="549107" cy="347869"/>
            </a:xfrm>
            <a:prstGeom prst="bentUp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p:cNvGrpSpPr/>
          <p:nvPr/>
        </p:nvGrpSpPr>
        <p:grpSpPr>
          <a:xfrm>
            <a:off x="109786" y="2555577"/>
            <a:ext cx="5271283" cy="1174119"/>
            <a:chOff x="109786" y="2237296"/>
            <a:chExt cx="5271283" cy="1174119"/>
          </a:xfrm>
        </p:grpSpPr>
        <p:sp>
          <p:nvSpPr>
            <p:cNvPr id="14" name="Arrow: Right 13"/>
            <p:cNvSpPr/>
            <p:nvPr/>
          </p:nvSpPr>
          <p:spPr>
            <a:xfrm rot="20368153">
              <a:off x="439953" y="2237296"/>
              <a:ext cx="4941116" cy="169171"/>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109786" y="3160410"/>
              <a:ext cx="524039" cy="251005"/>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 name="TextBox 33"/>
          <p:cNvSpPr txBox="1"/>
          <p:nvPr/>
        </p:nvSpPr>
        <p:spPr>
          <a:xfrm>
            <a:off x="4583526" y="2913607"/>
            <a:ext cx="7468010" cy="923330"/>
          </a:xfrm>
          <a:prstGeom prst="rect">
            <a:avLst/>
          </a:prstGeom>
          <a:solidFill>
            <a:srgbClr val="BC3122"/>
          </a:solidFill>
        </p:spPr>
        <p:txBody>
          <a:bodyPr wrap="square" rtlCol="0">
            <a:spAutoFit/>
          </a:bodyPr>
          <a:lstStyle/>
          <a:p>
            <a:r>
              <a:rPr lang="en-AU" dirty="0"/>
              <a:t>Model Codes and all other dimensional, description &amp; naming information is taken from PDS Spec, Graphical &amp; Physical libraries to form your PDMS reference catalogue data</a:t>
            </a:r>
          </a:p>
        </p:txBody>
      </p:sp>
      <p:grpSp>
        <p:nvGrpSpPr>
          <p:cNvPr id="5" name="Group 4"/>
          <p:cNvGrpSpPr/>
          <p:nvPr/>
        </p:nvGrpSpPr>
        <p:grpSpPr>
          <a:xfrm>
            <a:off x="3536437" y="3913669"/>
            <a:ext cx="8359554" cy="1491428"/>
            <a:chOff x="3536437" y="3595388"/>
            <a:chExt cx="8359554" cy="1491428"/>
          </a:xfrm>
        </p:grpSpPr>
        <p:sp>
          <p:nvSpPr>
            <p:cNvPr id="15" name="Arrow: Right 14"/>
            <p:cNvSpPr/>
            <p:nvPr/>
          </p:nvSpPr>
          <p:spPr>
            <a:xfrm rot="1182837">
              <a:off x="3536437" y="3595388"/>
              <a:ext cx="1665454" cy="156574"/>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5257982" y="3879842"/>
              <a:ext cx="1057354" cy="319801"/>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6942212" y="4800355"/>
              <a:ext cx="4953779" cy="286461"/>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Arrow: Bent-Up 39"/>
            <p:cNvSpPr/>
            <p:nvPr/>
          </p:nvSpPr>
          <p:spPr>
            <a:xfrm rot="16200000" flipH="1" flipV="1">
              <a:off x="6197538" y="4309940"/>
              <a:ext cx="816525" cy="672822"/>
            </a:xfrm>
            <a:prstGeom prst="bentUpArrow">
              <a:avLst>
                <a:gd name="adj1" fmla="val 9588"/>
                <a:gd name="adj2" fmla="val 15893"/>
                <a:gd name="adj3" fmla="val 25000"/>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6942212" y="4379519"/>
              <a:ext cx="2052319" cy="201273"/>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Bent-Up 24"/>
            <p:cNvSpPr/>
            <p:nvPr/>
          </p:nvSpPr>
          <p:spPr>
            <a:xfrm rot="16200000" flipH="1" flipV="1">
              <a:off x="6434448" y="4073031"/>
              <a:ext cx="342703" cy="672822"/>
            </a:xfrm>
            <a:prstGeom prst="bentUpArrow">
              <a:avLst>
                <a:gd name="adj1" fmla="val 19850"/>
                <a:gd name="adj2" fmla="val 30004"/>
                <a:gd name="adj3" fmla="val 50000"/>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itle 1"/>
          <p:cNvSpPr txBox="1">
            <a:spLocks/>
          </p:cNvSpPr>
          <p:nvPr/>
        </p:nvSpPr>
        <p:spPr>
          <a:xfrm>
            <a:off x="1751012" y="27945"/>
            <a:ext cx="8676222" cy="49289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Catalogue</a:t>
            </a:r>
          </a:p>
        </p:txBody>
      </p:sp>
      <p:sp>
        <p:nvSpPr>
          <p:cNvPr id="26" name="Rectangle: Rounded Corners 25"/>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27295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0"/>
                                        <p:tgtEl>
                                          <p:spTgt spid="35"/>
                                        </p:tgtEl>
                                      </p:cBhvr>
                                    </p:animEffect>
                                  </p:childTnLst>
                                </p:cTn>
                              </p:par>
                            </p:childTnLst>
                          </p:cTn>
                        </p:par>
                        <p:par>
                          <p:cTn id="12" fill="hold">
                            <p:stCondLst>
                              <p:cond delay="35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000"/>
                                        <p:tgtEl>
                                          <p:spTgt spid="4"/>
                                        </p:tgtEl>
                                      </p:cBhvr>
                                    </p:animEffect>
                                  </p:childTnLst>
                                </p:cTn>
                              </p:par>
                            </p:childTnLst>
                          </p:cTn>
                        </p:par>
                        <p:par>
                          <p:cTn id="16" fill="hold">
                            <p:stCondLst>
                              <p:cond delay="5500"/>
                            </p:stCondLst>
                            <p:childTnLst>
                              <p:par>
                                <p:cTn id="17" presetID="22" presetClass="entr" presetSubtype="1"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2000"/>
                                        <p:tgtEl>
                                          <p:spTgt spid="36"/>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0756"/>
            <a:ext cx="12192000" cy="2190966"/>
          </a:xfrm>
          <a:prstGeom prst="rect">
            <a:avLst/>
          </a:prstGeom>
        </p:spPr>
      </p:pic>
      <p:pic>
        <p:nvPicPr>
          <p:cNvPr id="4" name="Picture 3"/>
          <p:cNvPicPr>
            <a:picLocks noChangeAspect="1"/>
          </p:cNvPicPr>
          <p:nvPr/>
        </p:nvPicPr>
        <p:blipFill>
          <a:blip r:embed="rId3"/>
          <a:stretch>
            <a:fillRect/>
          </a:stretch>
        </p:blipFill>
        <p:spPr>
          <a:xfrm>
            <a:off x="105508" y="2597577"/>
            <a:ext cx="5662246" cy="2562709"/>
          </a:xfrm>
          <a:prstGeom prst="rect">
            <a:avLst/>
          </a:prstGeom>
        </p:spPr>
      </p:pic>
      <p:sp>
        <p:nvSpPr>
          <p:cNvPr id="12" name="TextBox 11"/>
          <p:cNvSpPr txBox="1"/>
          <p:nvPr/>
        </p:nvSpPr>
        <p:spPr>
          <a:xfrm>
            <a:off x="5964578" y="2688173"/>
            <a:ext cx="6041478" cy="1200329"/>
          </a:xfrm>
          <a:prstGeom prst="rect">
            <a:avLst/>
          </a:prstGeom>
          <a:solidFill>
            <a:srgbClr val="BC3122"/>
          </a:solidFill>
        </p:spPr>
        <p:txBody>
          <a:bodyPr wrap="square" rtlCol="0">
            <a:spAutoFit/>
          </a:bodyPr>
          <a:lstStyle/>
          <a:p>
            <a:r>
              <a:rPr lang="en-AU" dirty="0"/>
              <a:t>Bolt lengths are calculated from PDS data while building the catalogue and provide </a:t>
            </a:r>
            <a:r>
              <a:rPr lang="en-AU" dirty="0" err="1"/>
              <a:t>BoltRef’s</a:t>
            </a:r>
            <a:r>
              <a:rPr lang="en-AU" dirty="0"/>
              <a:t> and part number array’s for OLD bolting on flanged items so existing bolt part numbers can be used</a:t>
            </a:r>
          </a:p>
        </p:txBody>
      </p:sp>
      <p:pic>
        <p:nvPicPr>
          <p:cNvPr id="15" name="Picture 14"/>
          <p:cNvPicPr>
            <a:picLocks noChangeAspect="1"/>
          </p:cNvPicPr>
          <p:nvPr/>
        </p:nvPicPr>
        <p:blipFill>
          <a:blip r:embed="rId4"/>
          <a:stretch>
            <a:fillRect/>
          </a:stretch>
        </p:blipFill>
        <p:spPr>
          <a:xfrm>
            <a:off x="3583739" y="3983121"/>
            <a:ext cx="8539703" cy="2290809"/>
          </a:xfrm>
          <a:prstGeom prst="rect">
            <a:avLst/>
          </a:prstGeom>
        </p:spPr>
      </p:pic>
      <p:grpSp>
        <p:nvGrpSpPr>
          <p:cNvPr id="17" name="Group 16"/>
          <p:cNvGrpSpPr/>
          <p:nvPr/>
        </p:nvGrpSpPr>
        <p:grpSpPr>
          <a:xfrm>
            <a:off x="38481" y="993679"/>
            <a:ext cx="12051552" cy="4987085"/>
            <a:chOff x="38481" y="747496"/>
            <a:chExt cx="12051552" cy="4987085"/>
          </a:xfrm>
        </p:grpSpPr>
        <p:sp>
          <p:nvSpPr>
            <p:cNvPr id="9" name="Rectangle 8"/>
            <p:cNvSpPr/>
            <p:nvPr/>
          </p:nvSpPr>
          <p:spPr>
            <a:xfrm>
              <a:off x="2936631" y="3292847"/>
              <a:ext cx="2057400" cy="215284"/>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92398" y="2477139"/>
              <a:ext cx="1930994" cy="239684"/>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8481" y="747496"/>
              <a:ext cx="1684809" cy="31269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Bent-Up 18"/>
            <p:cNvSpPr/>
            <p:nvPr/>
          </p:nvSpPr>
          <p:spPr>
            <a:xfrm rot="16200000" flipH="1" flipV="1">
              <a:off x="-496772" y="1662465"/>
              <a:ext cx="1615886" cy="411327"/>
            </a:xfrm>
            <a:prstGeom prst="bentUpArrow">
              <a:avLst>
                <a:gd name="adj1" fmla="val 16450"/>
                <a:gd name="adj2" fmla="val 33114"/>
                <a:gd name="adj3" fmla="val 45267"/>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Bent-Up 19"/>
            <p:cNvSpPr/>
            <p:nvPr/>
          </p:nvSpPr>
          <p:spPr>
            <a:xfrm rot="16200000" flipH="1" flipV="1">
              <a:off x="2272667" y="2918527"/>
              <a:ext cx="767885" cy="411327"/>
            </a:xfrm>
            <a:prstGeom prst="bentUpArrow">
              <a:avLst>
                <a:gd name="adj1" fmla="val 16450"/>
                <a:gd name="adj2" fmla="val 33114"/>
                <a:gd name="adj3" fmla="val 49542"/>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Bent-Up 17"/>
            <p:cNvSpPr/>
            <p:nvPr/>
          </p:nvSpPr>
          <p:spPr>
            <a:xfrm rot="16200000" flipH="1" flipV="1">
              <a:off x="3186357" y="3563230"/>
              <a:ext cx="766278" cy="723365"/>
            </a:xfrm>
            <a:prstGeom prst="bentUpArrow">
              <a:avLst>
                <a:gd name="adj1" fmla="val 14039"/>
                <a:gd name="adj2" fmla="val 23277"/>
                <a:gd name="adj3" fmla="val 26503"/>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95821" y="4009989"/>
              <a:ext cx="1575419" cy="232073"/>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5693791" y="5057380"/>
              <a:ext cx="6174426" cy="677201"/>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5693791" y="4764214"/>
              <a:ext cx="6396242" cy="293166"/>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Arrow: Bent-Up 22"/>
            <p:cNvSpPr/>
            <p:nvPr/>
          </p:nvSpPr>
          <p:spPr>
            <a:xfrm rot="16200000" flipH="1" flipV="1">
              <a:off x="4619020" y="4196161"/>
              <a:ext cx="970960" cy="1062763"/>
            </a:xfrm>
            <a:prstGeom prst="bentUpArrow">
              <a:avLst>
                <a:gd name="adj1" fmla="val 9580"/>
                <a:gd name="adj2" fmla="val 19374"/>
                <a:gd name="adj3" fmla="val 25497"/>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Title 1"/>
          <p:cNvSpPr txBox="1">
            <a:spLocks/>
          </p:cNvSpPr>
          <p:nvPr/>
        </p:nvSpPr>
        <p:spPr>
          <a:xfrm>
            <a:off x="1751012" y="-10740"/>
            <a:ext cx="8676222" cy="41244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Bolting</a:t>
            </a:r>
          </a:p>
        </p:txBody>
      </p:sp>
      <p:sp>
        <p:nvSpPr>
          <p:cNvPr id="22" name="Rectangle: Rounded Corners 21"/>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30835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2000"/>
                                        <p:tgtEl>
                                          <p:spTgt spid="1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3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 y="337738"/>
            <a:ext cx="6780885" cy="5210124"/>
          </a:xfrm>
          <a:prstGeom prst="rect">
            <a:avLst/>
          </a:prstGeom>
        </p:spPr>
      </p:pic>
      <p:pic>
        <p:nvPicPr>
          <p:cNvPr id="6" name="Picture 5"/>
          <p:cNvPicPr>
            <a:picLocks noChangeAspect="1"/>
          </p:cNvPicPr>
          <p:nvPr/>
        </p:nvPicPr>
        <p:blipFill>
          <a:blip r:embed="rId3"/>
          <a:stretch>
            <a:fillRect/>
          </a:stretch>
        </p:blipFill>
        <p:spPr>
          <a:xfrm>
            <a:off x="151780" y="1589645"/>
            <a:ext cx="10986753" cy="3409680"/>
          </a:xfrm>
          <a:prstGeom prst="rect">
            <a:avLst/>
          </a:prstGeom>
        </p:spPr>
      </p:pic>
      <p:sp>
        <p:nvSpPr>
          <p:cNvPr id="12" name="TextBox 11"/>
          <p:cNvSpPr txBox="1">
            <a:spLocks noChangeAspect="1"/>
          </p:cNvSpPr>
          <p:nvPr/>
        </p:nvSpPr>
        <p:spPr>
          <a:xfrm>
            <a:off x="2575097" y="3588629"/>
            <a:ext cx="6607622" cy="582434"/>
          </a:xfrm>
          <a:prstGeom prst="rect">
            <a:avLst/>
          </a:prstGeom>
          <a:solidFill>
            <a:srgbClr val="BC3122"/>
          </a:solidFill>
        </p:spPr>
        <p:txBody>
          <a:bodyPr wrap="square" rtlCol="0">
            <a:spAutoFit/>
          </a:bodyPr>
          <a:lstStyle/>
          <a:p>
            <a:r>
              <a:rPr lang="en-AU" dirty="0"/>
              <a:t>Pipe Classes are loaded referencing all components available in PDS including original Part Numbers</a:t>
            </a:r>
          </a:p>
        </p:txBody>
      </p:sp>
      <p:sp>
        <p:nvSpPr>
          <p:cNvPr id="21" name="TextBox 20"/>
          <p:cNvSpPr txBox="1">
            <a:spLocks noChangeAspect="1"/>
          </p:cNvSpPr>
          <p:nvPr/>
        </p:nvSpPr>
        <p:spPr>
          <a:xfrm>
            <a:off x="7173022" y="578533"/>
            <a:ext cx="3965511" cy="830997"/>
          </a:xfrm>
          <a:prstGeom prst="rect">
            <a:avLst/>
          </a:prstGeom>
          <a:solidFill>
            <a:srgbClr val="BC3122"/>
          </a:solidFill>
        </p:spPr>
        <p:txBody>
          <a:bodyPr wrap="square" rtlCol="0">
            <a:spAutoFit/>
          </a:bodyPr>
          <a:lstStyle/>
          <a:p>
            <a:r>
              <a:rPr lang="en-AU" sz="1600" dirty="0"/>
              <a:t>NOTE: Weight Component references will also be created and referenced when available in PDS</a:t>
            </a:r>
          </a:p>
        </p:txBody>
      </p:sp>
      <p:grpSp>
        <p:nvGrpSpPr>
          <p:cNvPr id="2" name="Group 1"/>
          <p:cNvGrpSpPr>
            <a:grpSpLocks noChangeAspect="1"/>
          </p:cNvGrpSpPr>
          <p:nvPr/>
        </p:nvGrpSpPr>
        <p:grpSpPr>
          <a:xfrm>
            <a:off x="151778" y="843611"/>
            <a:ext cx="10810518" cy="4865039"/>
            <a:chOff x="151774" y="493020"/>
            <a:chExt cx="11996431" cy="5398733"/>
          </a:xfrm>
        </p:grpSpPr>
        <p:sp>
          <p:nvSpPr>
            <p:cNvPr id="10" name="Rectangle 9"/>
            <p:cNvSpPr/>
            <p:nvPr/>
          </p:nvSpPr>
          <p:spPr>
            <a:xfrm>
              <a:off x="283751" y="493020"/>
              <a:ext cx="1350272" cy="337529"/>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471342" y="2660569"/>
              <a:ext cx="11676863" cy="263534"/>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Bent-Up 19"/>
            <p:cNvSpPr/>
            <p:nvPr/>
          </p:nvSpPr>
          <p:spPr>
            <a:xfrm rot="16200000" flipH="1" flipV="1">
              <a:off x="-751710" y="1701053"/>
              <a:ext cx="2126536" cy="319567"/>
            </a:xfrm>
            <a:prstGeom prst="bentUpArrow">
              <a:avLst>
                <a:gd name="adj1" fmla="val 16450"/>
                <a:gd name="adj2" fmla="val 33114"/>
                <a:gd name="adj3" fmla="val 49542"/>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4143483" y="819004"/>
              <a:ext cx="3279584" cy="309413"/>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3997912" y="5456985"/>
              <a:ext cx="3279584" cy="28921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Arrow: Right 27"/>
            <p:cNvSpPr/>
            <p:nvPr/>
          </p:nvSpPr>
          <p:spPr>
            <a:xfrm rot="252617">
              <a:off x="1634023" y="707881"/>
              <a:ext cx="2505290" cy="205674"/>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Arrow: Bent-Up 28"/>
            <p:cNvSpPr/>
            <p:nvPr/>
          </p:nvSpPr>
          <p:spPr>
            <a:xfrm rot="16200000" flipH="1" flipV="1">
              <a:off x="542624" y="2436465"/>
              <a:ext cx="3064440" cy="3846136"/>
            </a:xfrm>
            <a:prstGeom prst="bentUpArrow">
              <a:avLst>
                <a:gd name="adj1" fmla="val 2308"/>
                <a:gd name="adj2" fmla="val 7682"/>
                <a:gd name="adj3" fmla="val 9980"/>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Arrow: Right 29"/>
          <p:cNvSpPr>
            <a:spLocks noChangeAspect="1"/>
          </p:cNvSpPr>
          <p:nvPr/>
        </p:nvSpPr>
        <p:spPr>
          <a:xfrm rot="14476138" flipH="1" flipV="1">
            <a:off x="8579632" y="1615718"/>
            <a:ext cx="583919" cy="143882"/>
          </a:xfrm>
          <a:prstGeom prst="rightArrow">
            <a:avLst/>
          </a:prstGeom>
          <a:solidFill>
            <a:srgbClr val="BC3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itle 1"/>
          <p:cNvSpPr txBox="1">
            <a:spLocks/>
          </p:cNvSpPr>
          <p:nvPr/>
        </p:nvSpPr>
        <p:spPr>
          <a:xfrm>
            <a:off x="1751012" y="-13378"/>
            <a:ext cx="8676222" cy="453149"/>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b="1" cap="none" dirty="0">
                <a:solidFill>
                  <a:schemeClr val="accent5">
                    <a:lumMod val="75000"/>
                  </a:schemeClr>
                </a:solidFill>
              </a:rPr>
              <a:t>PDS to PDMS conversion – Pipe Classes</a:t>
            </a:r>
          </a:p>
        </p:txBody>
      </p:sp>
      <p:sp>
        <p:nvSpPr>
          <p:cNvPr id="18" name="Rectangle: Rounded Corners 17"/>
          <p:cNvSpPr/>
          <p:nvPr/>
        </p:nvSpPr>
        <p:spPr>
          <a:xfrm>
            <a:off x="4412278" y="6447642"/>
            <a:ext cx="2397760" cy="266736"/>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Click for Next Slide</a:t>
            </a:r>
          </a:p>
        </p:txBody>
      </p:sp>
    </p:spTree>
    <p:extLst>
      <p:ext uri="{BB962C8B-B14F-4D97-AF65-F5344CB8AC3E}">
        <p14:creationId xmlns:p14="http://schemas.microsoft.com/office/powerpoint/2010/main" val="12351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4000"/>
                            </p:stCondLst>
                            <p:childTnLst>
                              <p:par>
                                <p:cTn id="13" presetID="16" presetClass="entr" presetSubtype="37" fill="hold" grpId="0" nodeType="after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1000"/>
                                        <p:tgtEl>
                                          <p:spTgt spid="21"/>
                                        </p:tgtEl>
                                      </p:cBhvr>
                                    </p:animEffect>
                                  </p:childTnLst>
                                </p:cTn>
                              </p:par>
                            </p:childTnLst>
                          </p:cTn>
                        </p:par>
                        <p:par>
                          <p:cTn id="16" fill="hold">
                            <p:stCondLst>
                              <p:cond delay="70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2841</TotalTime>
  <Words>1805</Words>
  <Application>Microsoft Office PowerPoint</Application>
  <PresentationFormat>Widescreen</PresentationFormat>
  <Paragraphs>238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Aharoni</vt:lpstr>
      <vt:lpstr>Arial</vt:lpstr>
      <vt:lpstr>Calibri</vt:lpstr>
      <vt:lpstr>Century Gothic</vt:lpstr>
      <vt:lpstr>Mesh</vt:lpstr>
      <vt:lpstr>PowerPoint Presentation</vt:lpstr>
      <vt:lpstr>PDS to PDMS conversion</vt:lpstr>
      <vt:lpstr>PDS (or SP Design Review) to PDMS conversion</vt:lpstr>
      <vt:lpstr>PDS (only) to PDMS conversion</vt:lpstr>
      <vt:lpstr>PDS (or SP Design Review) to PDMS conversion</vt:lpstr>
      <vt:lpstr>PDS to PDMS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 to PDMS conversion</dc:title>
  <dc:creator>Roger Wildoer</dc:creator>
  <cp:lastModifiedBy>Roger Wildoer</cp:lastModifiedBy>
  <cp:revision>177</cp:revision>
  <dcterms:created xsi:type="dcterms:W3CDTF">2016-08-22T01:07:55Z</dcterms:created>
  <dcterms:modified xsi:type="dcterms:W3CDTF">2021-11-09T07:08:18Z</dcterms:modified>
</cp:coreProperties>
</file>